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4"/>
    <p:sldMasterId id="2147483906" r:id="rId5"/>
  </p:sldMasterIdLst>
  <p:notesMasterIdLst>
    <p:notesMasterId r:id="rId55"/>
  </p:notesMasterIdLst>
  <p:sldIdLst>
    <p:sldId id="270" r:id="rId6"/>
    <p:sldId id="2145705871" r:id="rId7"/>
    <p:sldId id="2147471487" r:id="rId8"/>
    <p:sldId id="2147471460" r:id="rId9"/>
    <p:sldId id="2147471497" r:id="rId10"/>
    <p:sldId id="2147471467" r:id="rId11"/>
    <p:sldId id="2147471492" r:id="rId12"/>
    <p:sldId id="2145705883" r:id="rId13"/>
    <p:sldId id="2147471408" r:id="rId14"/>
    <p:sldId id="2145705872" r:id="rId15"/>
    <p:sldId id="2147471500" r:id="rId16"/>
    <p:sldId id="2147471411" r:id="rId17"/>
    <p:sldId id="2147471457" r:id="rId18"/>
    <p:sldId id="2147471446" r:id="rId19"/>
    <p:sldId id="2147471428" r:id="rId20"/>
    <p:sldId id="2145705874" r:id="rId21"/>
    <p:sldId id="2147471442" r:id="rId22"/>
    <p:sldId id="2147471453" r:id="rId23"/>
    <p:sldId id="2147471465" r:id="rId24"/>
    <p:sldId id="2147471459" r:id="rId25"/>
    <p:sldId id="2147471493" r:id="rId26"/>
    <p:sldId id="2147471415" r:id="rId27"/>
    <p:sldId id="2147471426" r:id="rId28"/>
    <p:sldId id="2147471425" r:id="rId29"/>
    <p:sldId id="2147471458" r:id="rId30"/>
    <p:sldId id="2145705851" r:id="rId31"/>
    <p:sldId id="2147471508" r:id="rId32"/>
    <p:sldId id="2147471509" r:id="rId33"/>
    <p:sldId id="2147471510" r:id="rId34"/>
    <p:sldId id="2147471511" r:id="rId35"/>
    <p:sldId id="2147471512" r:id="rId36"/>
    <p:sldId id="2147471432" r:id="rId37"/>
    <p:sldId id="2147471513" r:id="rId38"/>
    <p:sldId id="2147471398" r:id="rId39"/>
    <p:sldId id="2147471399" r:id="rId40"/>
    <p:sldId id="2147471466" r:id="rId41"/>
    <p:sldId id="2147471433" r:id="rId42"/>
    <p:sldId id="2147471490" r:id="rId43"/>
    <p:sldId id="265" r:id="rId44"/>
    <p:sldId id="2147471514" r:id="rId45"/>
    <p:sldId id="2147471515" r:id="rId46"/>
    <p:sldId id="2147471516" r:id="rId47"/>
    <p:sldId id="2147471517" r:id="rId48"/>
    <p:sldId id="2145705887" r:id="rId49"/>
    <p:sldId id="2147471518" r:id="rId50"/>
    <p:sldId id="273" r:id="rId51"/>
    <p:sldId id="266" r:id="rId52"/>
    <p:sldId id="281" r:id="rId53"/>
    <p:sldId id="267" r:id="rId54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A1"/>
    <a:srgbClr val="00FFFF"/>
    <a:srgbClr val="9B00FF"/>
    <a:srgbClr val="FF7D00"/>
    <a:srgbClr val="00FF00"/>
    <a:srgbClr val="0000FF"/>
    <a:srgbClr val="E0036C"/>
    <a:srgbClr val="0078D4"/>
    <a:srgbClr val="002D50"/>
    <a:srgbClr val="0294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85BF5C-7411-AF4C-9FAD-F0B13C74D6F3}" v="32" dt="2023-10-22T21:58:33.1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85014" autoAdjust="0"/>
  </p:normalViewPr>
  <p:slideViewPr>
    <p:cSldViewPr snapToGrid="0" showGuides="1">
      <p:cViewPr varScale="1">
        <p:scale>
          <a:sx n="111" d="100"/>
          <a:sy n="111" d="100"/>
        </p:scale>
        <p:origin x="904" y="192"/>
      </p:cViewPr>
      <p:guideLst>
        <p:guide orient="horz" pos="2041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B0624-B197-4978-87F9-95B6E2452992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7CA311-254C-4793-8E42-7BC0E095A7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23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1pPr>
    <a:lvl2pPr marL="432008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2pPr>
    <a:lvl3pPr marL="864017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3pPr>
    <a:lvl4pPr marL="1296025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4pPr>
    <a:lvl5pPr marL="1728033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5pPr>
    <a:lvl6pPr marL="2160041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6pPr>
    <a:lvl7pPr marL="2592050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7pPr>
    <a:lvl8pPr marL="3024058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8pPr>
    <a:lvl9pPr marL="3456066" algn="l" defTabSz="864017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403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7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9010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762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762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ksj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Sylinder 1">
            <a:extLst>
              <a:ext uri="{FF2B5EF4-FFF2-40B4-BE49-F238E27FC236}">
                <a16:creationId xmlns:a16="http://schemas.microsoft.com/office/drawing/2014/main" id="{FEFDE7A6-61F6-10F9-8D90-021BC2076229}"/>
              </a:ext>
            </a:extLst>
          </p:cNvPr>
          <p:cNvSpPr txBox="1"/>
          <p:nvPr userDrawn="1"/>
        </p:nvSpPr>
        <p:spPr>
          <a:xfrm>
            <a:off x="360362" y="1340528"/>
            <a:ext cx="10799763" cy="3262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nb-NO" sz="3200" dirty="0"/>
              <a:t>Det ligger ulike alternativer i malene, aller helst ønsker vi at du holder deg til det.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nb-NO" sz="3200" dirty="0"/>
              <a:t>Behold sponsor sliden til din by. På den er det lov å legge inn en logo for egen bedrift dersom de dekker kost og reise for deg. Legg den i så fall under hovedsponsor.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nb-NO" sz="3200" dirty="0"/>
              <a:t>Denne sliden kan slettes</a:t>
            </a:r>
          </a:p>
          <a:p>
            <a:pPr algn="l"/>
            <a:endParaRPr lang="nb-NO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F9F583F9-04A0-6460-5D9C-5883E9A9479A}"/>
              </a:ext>
            </a:extLst>
          </p:cNvPr>
          <p:cNvSpPr txBox="1"/>
          <p:nvPr userDrawn="1"/>
        </p:nvSpPr>
        <p:spPr>
          <a:xfrm>
            <a:off x="360362" y="399495"/>
            <a:ext cx="10799763" cy="736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4800" b="1" dirty="0"/>
              <a:t>Instruksjoner!</a:t>
            </a:r>
            <a:endParaRPr lang="nb-NO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734956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Kristians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6">
            <a:extLst>
              <a:ext uri="{FF2B5EF4-FFF2-40B4-BE49-F238E27FC236}">
                <a16:creationId xmlns:a16="http://schemas.microsoft.com/office/drawing/2014/main" id="{4DFFC1FC-1980-FBE4-4C9D-7C439A1FBE0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66586" y="2348365"/>
            <a:ext cx="5187317" cy="238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5A1AB608-23CD-FA9C-7B48-7030BB988694}"/>
              </a:ext>
            </a:extLst>
          </p:cNvPr>
          <p:cNvSpPr txBox="1"/>
          <p:nvPr userDrawn="1"/>
        </p:nvSpPr>
        <p:spPr>
          <a:xfrm>
            <a:off x="1019569" y="452761"/>
            <a:ext cx="948135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4800" b="1" noProof="0" dirty="0">
                <a:solidFill>
                  <a:srgbClr val="005BA1"/>
                </a:solidFill>
              </a:rPr>
              <a:t>Takk til vår sponsor i dag</a:t>
            </a:r>
            <a:endParaRPr lang="nb-NO" sz="2000" b="1" dirty="0" err="1">
              <a:solidFill>
                <a:srgbClr val="005B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793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360362"/>
            <a:ext cx="10799762" cy="719137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4FF7B42A-22AE-421E-B3D3-F9F45F2C66F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9450" y="1439863"/>
            <a:ext cx="10800000" cy="468000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123698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360362"/>
            <a:ext cx="10799762" cy="719137"/>
          </a:xfrm>
        </p:spPr>
        <p:txBody>
          <a:bodyPr/>
          <a:lstStyle/>
          <a:p>
            <a:r>
              <a:rPr lang="nb-NO"/>
              <a:t>Klikk for å redigere tittelstil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61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C2C1283E-2FA9-46CF-982E-8A4663E32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158" y="-720000"/>
            <a:ext cx="10799760" cy="720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Hidden Title</a:t>
            </a:r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3AB89AAD-27C6-4860-900C-5EE3E485A7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3" y="360363"/>
            <a:ext cx="10799762" cy="5759450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861490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7A967AAD-E23F-46FF-84BA-6B64FF7A92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158" y="-720000"/>
            <a:ext cx="10799760" cy="72000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Hidden Title</a:t>
            </a:r>
          </a:p>
        </p:txBody>
      </p:sp>
    </p:spTree>
    <p:extLst>
      <p:ext uri="{BB962C8B-B14F-4D97-AF65-F5344CB8AC3E}">
        <p14:creationId xmlns:p14="http://schemas.microsoft.com/office/powerpoint/2010/main" val="3024351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360363" y="1439813"/>
            <a:ext cx="5400000" cy="4680000"/>
          </a:xfrm>
        </p:spPr>
        <p:txBody>
          <a:bodyPr rIns="18000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sp>
        <p:nvSpPr>
          <p:cNvPr id="4" name="Content Right"/>
          <p:cNvSpPr>
            <a:spLocks noGrp="1"/>
          </p:cNvSpPr>
          <p:nvPr>
            <p:ph sz="half" idx="2"/>
          </p:nvPr>
        </p:nvSpPr>
        <p:spPr>
          <a:xfrm>
            <a:off x="5760000" y="1440000"/>
            <a:ext cx="5400000" cy="4680000"/>
          </a:xfrm>
        </p:spPr>
        <p:txBody>
          <a:bodyPr lIns="18000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52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ection Title">
            <a:extLst>
              <a:ext uri="{FF2B5EF4-FFF2-40B4-BE49-F238E27FC236}">
                <a16:creationId xmlns:a16="http://schemas.microsoft.com/office/drawing/2014/main" id="{8E23D3F8-2EF6-4A2F-966B-5D763DE3F8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360363"/>
            <a:ext cx="10800000" cy="5759450"/>
          </a:xfrm>
        </p:spPr>
        <p:txBody>
          <a:bodyPr anchor="ctr"/>
          <a:lstStyle>
            <a:lvl1pPr algn="ctr">
              <a:defRPr sz="8000" b="1">
                <a:latin typeface="+mn-lt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22169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ndeling med 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section Title">
            <a:extLst>
              <a:ext uri="{FF2B5EF4-FFF2-40B4-BE49-F238E27FC236}">
                <a16:creationId xmlns:a16="http://schemas.microsoft.com/office/drawing/2014/main" id="{64843C6D-80D6-4D6D-AC23-2EDDBB5BDD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5" y="360365"/>
            <a:ext cx="10799760" cy="5759448"/>
          </a:xfrm>
        </p:spPr>
        <p:txBody>
          <a:bodyPr anchor="ctr"/>
          <a:lstStyle>
            <a:lvl1pPr algn="ctr">
              <a:defRPr sz="8000" b="1">
                <a:latin typeface="+mn-lt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Subsection Subtitle">
            <a:extLst>
              <a:ext uri="{FF2B5EF4-FFF2-40B4-BE49-F238E27FC236}">
                <a16:creationId xmlns:a16="http://schemas.microsoft.com/office/drawing/2014/main" id="{3F4FBE1F-7BFB-46B8-BAE5-79076E0BD0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363" y="3779838"/>
            <a:ext cx="10799762" cy="2339975"/>
          </a:xfrm>
        </p:spPr>
        <p:txBody>
          <a:bodyPr tIns="180000" anchor="t"/>
          <a:lstStyle>
            <a:lvl1pPr algn="ctr"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71112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 m/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0517" y="1682572"/>
            <a:ext cx="10157355" cy="4106442"/>
          </a:xfrm>
        </p:spPr>
        <p:txBody>
          <a:bodyPr lIns="75600" tIns="75600" rIns="75600" bIns="75600">
            <a:normAutofit/>
          </a:bodyPr>
          <a:lstStyle>
            <a:lvl1pPr marL="250505" indent="-250505">
              <a:defRPr/>
            </a:lvl1pPr>
            <a:lvl2pPr marL="511510" indent="-26100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528" y="698419"/>
            <a:ext cx="10159332" cy="44221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238120" y="-362895"/>
            <a:ext cx="3855563" cy="26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34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354253"/>
            <a:ext cx="238120" cy="238117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3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83AE5-597B-4E3F-BC6D-DD2BE2269D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9528" y="1195211"/>
            <a:ext cx="10157354" cy="340167"/>
          </a:xfrm>
        </p:spPr>
        <p:txBody>
          <a:bodyPr lIns="36000"/>
          <a:lstStyle>
            <a:lvl1pPr marL="0" indent="0">
              <a:buNone/>
              <a:defRPr sz="1890" b="0">
                <a:latin typeface="+mj-lt"/>
              </a:defRPr>
            </a:lvl1pPr>
          </a:lstStyle>
          <a:p>
            <a:pPr lvl="0"/>
            <a:r>
              <a:rPr lang="nb-NO" noProof="0"/>
              <a:t>Undertittel</a:t>
            </a:r>
          </a:p>
        </p:txBody>
      </p:sp>
    </p:spTree>
    <p:extLst>
      <p:ext uri="{BB962C8B-B14F-4D97-AF65-F5344CB8AC3E}">
        <p14:creationId xmlns:p14="http://schemas.microsoft.com/office/powerpoint/2010/main" val="1223583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0517" y="1500145"/>
            <a:ext cx="10157355" cy="4288870"/>
          </a:xfrm>
        </p:spPr>
        <p:txBody>
          <a:bodyPr lIns="75600" tIns="75600" rIns="75600" bIns="75600">
            <a:normAutofit/>
          </a:bodyPr>
          <a:lstStyle>
            <a:lvl1pPr marL="250505" indent="-250505">
              <a:defRPr/>
            </a:lvl1pPr>
            <a:lvl2pPr marL="511510" indent="-26100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9528" y="698419"/>
            <a:ext cx="10159332" cy="51591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238120" y="-362895"/>
            <a:ext cx="3855563" cy="26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34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354253"/>
            <a:ext cx="238120" cy="238117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3" noProof="0"/>
          </a:p>
        </p:txBody>
      </p:sp>
    </p:spTree>
    <p:extLst>
      <p:ext uri="{BB962C8B-B14F-4D97-AF65-F5344CB8AC3E}">
        <p14:creationId xmlns:p14="http://schemas.microsoft.com/office/powerpoint/2010/main" val="3196059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 deg sel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7CB075-E570-89BE-F1C0-E4D1E01DED21}"/>
              </a:ext>
            </a:extLst>
          </p:cNvPr>
          <p:cNvSpPr/>
          <p:nvPr userDrawn="1"/>
        </p:nvSpPr>
        <p:spPr>
          <a:xfrm>
            <a:off x="7288823" y="1784837"/>
            <a:ext cx="3455377" cy="3736731"/>
          </a:xfrm>
          <a:prstGeom prst="roundRect">
            <a:avLst/>
          </a:prstGeom>
          <a:solidFill>
            <a:schemeClr val="accent1"/>
          </a:solidFill>
        </p:spPr>
        <p:txBody>
          <a:bodyPr lIns="0" tIns="0" rIns="0" bIns="0" rtlCol="0" anchor="ctr" anchorCtr="0">
            <a:noAutofit/>
          </a:bodyPr>
          <a:lstStyle/>
          <a:p>
            <a:pPr algn="ctr"/>
            <a:endParaRPr lang="en-US" sz="3000" b="1" spc="-47" dirty="0">
              <a:ln w="3175">
                <a:noFill/>
              </a:ln>
              <a:solidFill>
                <a:srgbClr val="3999C6"/>
              </a:solidFill>
              <a:latin typeface="Roboto"/>
              <a:cs typeface="Segoe UI" pitchFamily="34" charset="0"/>
            </a:endParaRPr>
          </a:p>
        </p:txBody>
      </p:sp>
      <p:sp>
        <p:nvSpPr>
          <p:cNvPr id="4" name="Content">
            <a:extLst>
              <a:ext uri="{FF2B5EF4-FFF2-40B4-BE49-F238E27FC236}">
                <a16:creationId xmlns:a16="http://schemas.microsoft.com/office/drawing/2014/main" id="{58E3AF16-46AD-DC19-115F-84AEC2AC7B7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574572" y="2035540"/>
            <a:ext cx="2883878" cy="322226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b-NO" dirty="0"/>
              <a:t>Picture</a:t>
            </a:r>
          </a:p>
        </p:txBody>
      </p:sp>
      <p:sp>
        <p:nvSpPr>
          <p:cNvPr id="5" name="Content">
            <a:extLst>
              <a:ext uri="{FF2B5EF4-FFF2-40B4-BE49-F238E27FC236}">
                <a16:creationId xmlns:a16="http://schemas.microsoft.com/office/drawing/2014/main" id="{408E3022-7659-90EA-4664-F92E6CDC858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59450" y="2035539"/>
            <a:ext cx="6643623" cy="4084323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nb-NO" dirty="0"/>
          </a:p>
        </p:txBody>
      </p:sp>
      <p:sp>
        <p:nvSpPr>
          <p:cNvPr id="6" name="Name">
            <a:extLst>
              <a:ext uri="{FF2B5EF4-FFF2-40B4-BE49-F238E27FC236}">
                <a16:creationId xmlns:a16="http://schemas.microsoft.com/office/drawing/2014/main" id="{6CA9A03F-CC49-236C-D06A-59DD1BF8EF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675" y="204714"/>
            <a:ext cx="8098631" cy="720000"/>
          </a:xfrm>
        </p:spPr>
        <p:txBody>
          <a:bodyPr tIns="0" bIns="0" anchor="b"/>
          <a:lstStyle>
            <a:lvl1pPr algn="l">
              <a:defRPr lang="en-US" sz="4400" b="1" kern="1200" cap="none" spc="-47" baseline="0" dirty="0" err="1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 err="1"/>
              <a:t>Navn</a:t>
            </a:r>
            <a:endParaRPr lang="en-US" dirty="0"/>
          </a:p>
        </p:txBody>
      </p:sp>
      <p:sp>
        <p:nvSpPr>
          <p:cNvPr id="7" name="Info">
            <a:extLst>
              <a:ext uri="{FF2B5EF4-FFF2-40B4-BE49-F238E27FC236}">
                <a16:creationId xmlns:a16="http://schemas.microsoft.com/office/drawing/2014/main" id="{F8E6AA28-9BF1-DE7F-C860-D5D08B55A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9450" y="924714"/>
            <a:ext cx="8098631" cy="720000"/>
          </a:xfrm>
        </p:spPr>
        <p:txBody>
          <a:bodyPr tIns="0" bIns="0" anchor="b"/>
          <a:lstStyle>
            <a:lvl1pPr algn="l">
              <a:spcBef>
                <a:spcPts val="0"/>
              </a:spcBef>
              <a:spcAft>
                <a:spcPts val="1200"/>
              </a:spcAft>
              <a:defRPr lang="en-US" sz="3200" b="1" kern="1200" cap="none" spc="-47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err="1"/>
              <a:t>Firma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1149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sz="quarter" idx="10"/>
          </p:nvPr>
        </p:nvSpPr>
        <p:spPr>
          <a:xfrm>
            <a:off x="462340" y="1608043"/>
            <a:ext cx="10581821" cy="415725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7027" y="228013"/>
            <a:ext cx="10566449" cy="1192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41742751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4A5C6706-B9DB-4F19-A6A6-2724C3ADC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360364"/>
            <a:ext cx="10799762" cy="4319636"/>
          </a:xfrm>
        </p:spPr>
        <p:txBody>
          <a:bodyPr tIns="0" bIns="0" anchor="t" anchorCtr="0"/>
          <a:lstStyle>
            <a:lvl1pPr>
              <a:spcBef>
                <a:spcPts val="0"/>
              </a:spcBef>
              <a:spcAft>
                <a:spcPts val="1200"/>
              </a:spcAft>
              <a:defRPr sz="8000" b="1">
                <a:solidFill>
                  <a:schemeClr val="bg1"/>
                </a:solidFill>
                <a:effectLst>
                  <a:glow rad="254000">
                    <a:schemeClr val="accent3">
                      <a:alpha val="20000"/>
                    </a:schemeClr>
                  </a:glow>
                </a:effectLst>
              </a:defRPr>
            </a:lvl1pPr>
          </a:lstStyle>
          <a:p>
            <a:r>
              <a:rPr lang="en-US" dirty="0" err="1"/>
              <a:t>Tittel</a:t>
            </a:r>
            <a:endParaRPr lang="en-US" dirty="0"/>
          </a:p>
        </p:txBody>
      </p:sp>
      <p:sp>
        <p:nvSpPr>
          <p:cNvPr id="18" name="Name">
            <a:extLst>
              <a:ext uri="{FF2B5EF4-FFF2-40B4-BE49-F238E27FC236}">
                <a16:creationId xmlns:a16="http://schemas.microsoft.com/office/drawing/2014/main" id="{EDAA7F3B-3B8C-4D6A-872A-E0C4ED170B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588" y="4680000"/>
            <a:ext cx="8098631" cy="720000"/>
          </a:xfrm>
        </p:spPr>
        <p:txBody>
          <a:bodyPr tIns="0" bIns="0" anchor="b"/>
          <a:lstStyle>
            <a:lvl1pPr algn="l">
              <a:defRPr sz="4000" b="1">
                <a:solidFill>
                  <a:schemeClr val="bg1"/>
                </a:solidFill>
                <a:effectLst>
                  <a:glow rad="254000">
                    <a:schemeClr val="accent3">
                      <a:alpha val="20000"/>
                    </a:schemeClr>
                  </a:glow>
                </a:effectLst>
                <a:latin typeface="+mj-lt"/>
              </a:defRPr>
            </a:lvl1pPr>
          </a:lstStyle>
          <a:p>
            <a:pPr lvl="0"/>
            <a:r>
              <a:rPr lang="en-US" dirty="0" err="1"/>
              <a:t>Navn</a:t>
            </a:r>
            <a:endParaRPr lang="en-US" dirty="0"/>
          </a:p>
        </p:txBody>
      </p:sp>
      <p:sp>
        <p:nvSpPr>
          <p:cNvPr id="21" name="Info">
            <a:extLst>
              <a:ext uri="{FF2B5EF4-FFF2-40B4-BE49-F238E27FC236}">
                <a16:creationId xmlns:a16="http://schemas.microsoft.com/office/drawing/2014/main" id="{C0652A92-75E6-B8BA-69C6-7BD57DBA0E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363" y="5400000"/>
            <a:ext cx="8098631" cy="720000"/>
          </a:xfrm>
        </p:spPr>
        <p:txBody>
          <a:bodyPr tIns="0" bIns="0" anchor="b"/>
          <a:lstStyle>
            <a:lvl1pPr algn="l">
              <a:spcBef>
                <a:spcPts val="0"/>
              </a:spcBef>
              <a:spcAft>
                <a:spcPts val="1200"/>
              </a:spcAft>
              <a:defRPr sz="3000" b="0">
                <a:solidFill>
                  <a:schemeClr val="bg1"/>
                </a:solidFill>
                <a:effectLst>
                  <a:glow rad="254000">
                    <a:schemeClr val="accent3">
                      <a:alpha val="20000"/>
                    </a:schemeClr>
                  </a:glow>
                </a:effectLst>
                <a:latin typeface="+mj-lt"/>
              </a:defRPr>
            </a:lvl1pPr>
          </a:lstStyle>
          <a:p>
            <a:r>
              <a:rPr lang="en-US" dirty="0" err="1"/>
              <a:t>Firma</a:t>
            </a:r>
            <a:r>
              <a:rPr lang="en-US" dirty="0"/>
              <a:t> / </a:t>
            </a:r>
            <a:r>
              <a:rPr lang="en-US" dirty="0" err="1"/>
              <a:t>Kontaktinformasjon</a:t>
            </a:r>
            <a:endParaRPr lang="en-US" dirty="0"/>
          </a:p>
        </p:txBody>
      </p:sp>
      <p:pic>
        <p:nvPicPr>
          <p:cNvPr id="15" name="MVP-Dagen Logo">
            <a:extLst>
              <a:ext uri="{FF2B5EF4-FFF2-40B4-BE49-F238E27FC236}">
                <a16:creationId xmlns:a16="http://schemas.microsoft.com/office/drawing/2014/main" id="{5297E986-EC11-51EE-4025-8AD0326A5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003" y="4680175"/>
            <a:ext cx="2103897" cy="1620000"/>
          </a:xfrm>
          <a:prstGeom prst="rect">
            <a:avLst/>
          </a:prstGeom>
          <a:effectLst>
            <a:glow rad="254000">
              <a:schemeClr val="accent3">
                <a:alpha val="2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840685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210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4A5C6706-B9DB-4F19-A6A6-2724C3ADC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3240088"/>
            <a:ext cx="10799762" cy="2879724"/>
          </a:xfrm>
        </p:spPr>
        <p:txBody>
          <a:bodyPr tIns="0" bIns="0" anchor="t" anchorCtr="0"/>
          <a:lstStyle>
            <a:lvl1pPr>
              <a:spcBef>
                <a:spcPts val="0"/>
              </a:spcBef>
              <a:spcAft>
                <a:spcPts val="1200"/>
              </a:spcAft>
              <a:defRPr sz="8000" b="1">
                <a:solidFill>
                  <a:schemeClr val="bg1"/>
                </a:solidFill>
                <a:effectLst>
                  <a:glow rad="254000">
                    <a:schemeClr val="accent3">
                      <a:alpha val="20000"/>
                    </a:schemeClr>
                  </a:glow>
                </a:effectLst>
              </a:defRPr>
            </a:lvl1pPr>
          </a:lstStyle>
          <a:p>
            <a:r>
              <a:rPr lang="en-US" dirty="0"/>
              <a:t>Demo-</a:t>
            </a:r>
            <a:r>
              <a:rPr lang="en-US" dirty="0" err="1"/>
              <a:t>tittel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C823F0-15EA-5ABB-D3AE-11E3E1F08CFE}"/>
              </a:ext>
            </a:extLst>
          </p:cNvPr>
          <p:cNvSpPr txBox="1"/>
          <p:nvPr userDrawn="1"/>
        </p:nvSpPr>
        <p:spPr>
          <a:xfrm>
            <a:off x="360363" y="2519999"/>
            <a:ext cx="10799762" cy="720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US" sz="3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493244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ørsmå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estion Marks">
            <a:extLst>
              <a:ext uri="{FF2B5EF4-FFF2-40B4-BE49-F238E27FC236}">
                <a16:creationId xmlns:a16="http://schemas.microsoft.com/office/drawing/2014/main" id="{9860AD34-504E-47E1-A185-AD3930D22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360363" y="360000"/>
            <a:ext cx="10799762" cy="57594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glow rad="254000">
                    <a:schemeClr val="accent3">
                      <a:alpha val="20000"/>
                    </a:schemeClr>
                  </a:glow>
                </a:effectLst>
                <a:uLnTx/>
                <a:uFillTx/>
                <a:latin typeface="Maven Pro Black" pitchFamily="2" charset="0"/>
                <a:ea typeface="+mn-ea"/>
                <a:cs typeface="+mn-cs"/>
              </a:rPr>
              <a:t>?</a:t>
            </a:r>
            <a:r>
              <a:rPr kumimoji="0" lang="en-US" sz="30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254000">
                    <a:schemeClr val="accent3">
                      <a:alpha val="20000"/>
                    </a:schemeClr>
                  </a:glow>
                </a:effectLst>
                <a:uLnTx/>
                <a:uFillTx/>
                <a:latin typeface="Maven Pro Black" pitchFamily="2" charset="0"/>
                <a:ea typeface="+mn-ea"/>
                <a:cs typeface="+mn-cs"/>
              </a:rPr>
              <a:t>?</a:t>
            </a:r>
            <a:r>
              <a:rPr kumimoji="0" lang="en-US" sz="40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glow rad="254000">
                    <a:schemeClr val="accent3">
                      <a:alpha val="20000"/>
                    </a:schemeClr>
                  </a:glow>
                </a:effectLst>
                <a:uLnTx/>
                <a:uFillTx/>
                <a:latin typeface="Maven Pro Black" pitchFamily="2" charset="0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6123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k for meg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estion Marks">
            <a:extLst>
              <a:ext uri="{FF2B5EF4-FFF2-40B4-BE49-F238E27FC236}">
                <a16:creationId xmlns:a16="http://schemas.microsoft.com/office/drawing/2014/main" id="{9860AD34-504E-47E1-A185-AD3930D22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360363" y="360000"/>
            <a:ext cx="10799762" cy="25200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glow rad="254000">
                    <a:schemeClr val="accent3">
                      <a:alpha val="20000"/>
                    </a:schemeClr>
                  </a:glow>
                </a:effectLst>
                <a:uLnTx/>
                <a:uFillTx/>
                <a:latin typeface="+mn-lt"/>
                <a:ea typeface="+mn-ea"/>
                <a:cs typeface="+mn-cs"/>
              </a:rPr>
              <a:t>Tusen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glow rad="254000">
                    <a:schemeClr val="accent3">
                      <a:alpha val="20000"/>
                    </a:schemeClr>
                  </a:glow>
                </a:effectLst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6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>
                  <a:glow rad="254000">
                    <a:schemeClr val="accent3">
                      <a:alpha val="20000"/>
                    </a:schemeClr>
                  </a:glow>
                </a:effectLst>
                <a:uLnTx/>
                <a:uFillTx/>
                <a:latin typeface="+mn-lt"/>
                <a:ea typeface="+mn-ea"/>
                <a:cs typeface="+mn-cs"/>
              </a:rPr>
              <a:t>takk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glow rad="254000">
                    <a:schemeClr val="accent3">
                      <a:alpha val="20000"/>
                    </a:schemeClr>
                  </a:glow>
                </a:effectLst>
                <a:uLnTx/>
                <a:uFillTx/>
                <a:latin typeface="+mn-lt"/>
                <a:ea typeface="+mn-ea"/>
                <a:cs typeface="+mn-cs"/>
              </a:rPr>
              <a:t>!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EBCCA70-6502-69CA-C39C-4AA800D39C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1038" y="3240000"/>
            <a:ext cx="7200000" cy="1389600"/>
          </a:xfrm>
          <a:prstGeom prst="rect">
            <a:avLst/>
          </a:prstGeom>
          <a:effectLst>
            <a:glow rad="254000">
              <a:schemeClr val="accent3">
                <a:alpha val="2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35319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Sylinder 3">
            <a:extLst>
              <a:ext uri="{FF2B5EF4-FFF2-40B4-BE49-F238E27FC236}">
                <a16:creationId xmlns:a16="http://schemas.microsoft.com/office/drawing/2014/main" id="{FA35ADF1-28C8-9752-F865-8C2CB3FD7A19}"/>
              </a:ext>
            </a:extLst>
          </p:cNvPr>
          <p:cNvSpPr txBox="1"/>
          <p:nvPr userDrawn="1"/>
        </p:nvSpPr>
        <p:spPr>
          <a:xfrm>
            <a:off x="992935" y="426128"/>
            <a:ext cx="9534618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4400" b="1" dirty="0">
                <a:solidFill>
                  <a:srgbClr val="005BA1"/>
                </a:solidFill>
              </a:rPr>
              <a:t>Sponsor slide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CE1D2233-04C7-0A2B-3729-66A52E57F893}"/>
              </a:ext>
            </a:extLst>
          </p:cNvPr>
          <p:cNvSpPr txBox="1"/>
          <p:nvPr userDrawn="1"/>
        </p:nvSpPr>
        <p:spPr>
          <a:xfrm>
            <a:off x="1813886" y="1215189"/>
            <a:ext cx="789271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Spill av video for å se hvordan bytte til rett sponsor</a:t>
            </a:r>
            <a:br>
              <a:rPr lang="nb-NO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nb-NO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Slett videoen etterpå</a:t>
            </a:r>
          </a:p>
        </p:txBody>
      </p:sp>
    </p:spTree>
    <p:extLst>
      <p:ext uri="{BB962C8B-B14F-4D97-AF65-F5344CB8AC3E}">
        <p14:creationId xmlns:p14="http://schemas.microsoft.com/office/powerpoint/2010/main" val="2905895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- Os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4A5C6706-B9DB-4F19-A6A6-2724C3ADC0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363" y="360365"/>
            <a:ext cx="10798537" cy="1115502"/>
          </a:xfrm>
        </p:spPr>
        <p:txBody>
          <a:bodyPr tIns="0" bIns="0" anchor="t" anchorCtr="0"/>
          <a:lstStyle>
            <a:lvl1pPr algn="ctr">
              <a:spcBef>
                <a:spcPts val="0"/>
              </a:spcBef>
              <a:spcAft>
                <a:spcPts val="1200"/>
              </a:spcAft>
              <a:defRPr lang="en-US" sz="5400" b="1" kern="1200" cap="none" spc="-47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nb-NO" noProof="0" dirty="0"/>
              <a:t>Takk til våre sponsorer i dag</a:t>
            </a:r>
          </a:p>
        </p:txBody>
      </p:sp>
      <p:pic>
        <p:nvPicPr>
          <p:cNvPr id="2" name="Picture 20">
            <a:extLst>
              <a:ext uri="{FF2B5EF4-FFF2-40B4-BE49-F238E27FC236}">
                <a16:creationId xmlns:a16="http://schemas.microsoft.com/office/drawing/2014/main" id="{8488F1A2-B723-7FBA-DCB0-D59C093ACAE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239" y="2342045"/>
            <a:ext cx="5238010" cy="111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blue text with a white background&#10;&#10;Description automatically generated">
            <a:extLst>
              <a:ext uri="{FF2B5EF4-FFF2-40B4-BE49-F238E27FC236}">
                <a16:creationId xmlns:a16="http://schemas.microsoft.com/office/drawing/2014/main" id="{C397D31E-FF64-3A63-529B-3442FC51B1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14" y="4472746"/>
            <a:ext cx="1704860" cy="5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38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gendefinert oppse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6681B-5722-32B9-08A6-2DDF8277DC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nb-NO" noProof="0" dirty="0"/>
              <a:t>Takk til våre sponsorer som støtter sine </a:t>
            </a:r>
            <a:r>
              <a:rPr lang="nb-NO" noProof="0" dirty="0" err="1"/>
              <a:t>MVPer</a:t>
            </a:r>
            <a:endParaRPr lang="en-US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E5ABF5E4-533B-D2A4-3279-09E9827CED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91" y="3240087"/>
            <a:ext cx="2337604" cy="308408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A86EF16-E201-8962-5CA8-8652337FF8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905" y="1939857"/>
            <a:ext cx="1763486" cy="647811"/>
          </a:xfrm>
          <a:prstGeom prst="rect">
            <a:avLst/>
          </a:prstGeom>
        </p:spPr>
      </p:pic>
      <p:pic>
        <p:nvPicPr>
          <p:cNvPr id="8" name="Picture 7" descr="A purple line art of a wolf head&#10;&#10;Description automatically generated">
            <a:extLst>
              <a:ext uri="{FF2B5EF4-FFF2-40B4-BE49-F238E27FC236}">
                <a16:creationId xmlns:a16="http://schemas.microsoft.com/office/drawing/2014/main" id="{65FF31A2-8507-A69A-0F56-3DD506159EA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56" y="3984172"/>
            <a:ext cx="1542496" cy="1542496"/>
          </a:xfrm>
          <a:prstGeom prst="rect">
            <a:avLst/>
          </a:prstGeom>
        </p:spPr>
      </p:pic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E42C0D2-C3C0-F7E8-29C4-D37A153118E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943" y="4652921"/>
            <a:ext cx="1896395" cy="989509"/>
          </a:xfrm>
          <a:prstGeom prst="rect">
            <a:avLst/>
          </a:prstGeom>
        </p:spPr>
      </p:pic>
      <p:pic>
        <p:nvPicPr>
          <p:cNvPr id="12" name="Picture 11" descr="A logo with blue and orange colors&#10;&#10;Description automatically generated">
            <a:extLst>
              <a:ext uri="{FF2B5EF4-FFF2-40B4-BE49-F238E27FC236}">
                <a16:creationId xmlns:a16="http://schemas.microsoft.com/office/drawing/2014/main" id="{092AD1D3-90C8-77F6-2A5B-B73F00243C2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98" y="1445341"/>
            <a:ext cx="1318973" cy="989032"/>
          </a:xfrm>
          <a:prstGeom prst="rect">
            <a:avLst/>
          </a:prstGeom>
        </p:spPr>
      </p:pic>
      <p:pic>
        <p:nvPicPr>
          <p:cNvPr id="14" name="Picture 13" descr="A black and orange text&#10;&#10;Description automatically generated">
            <a:extLst>
              <a:ext uri="{FF2B5EF4-FFF2-40B4-BE49-F238E27FC236}">
                <a16:creationId xmlns:a16="http://schemas.microsoft.com/office/drawing/2014/main" id="{6A3919C1-8B30-14E2-16F0-6D08E1163DF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27" y="3829436"/>
            <a:ext cx="1663257" cy="1663257"/>
          </a:xfrm>
          <a:prstGeom prst="rect">
            <a:avLst/>
          </a:prstGeom>
        </p:spPr>
      </p:pic>
      <p:pic>
        <p:nvPicPr>
          <p:cNvPr id="16" name="Picture 15" descr="A logo with an arrow pointing up&#10;&#10;Description automatically generated">
            <a:extLst>
              <a:ext uri="{FF2B5EF4-FFF2-40B4-BE49-F238E27FC236}">
                <a16:creationId xmlns:a16="http://schemas.microsoft.com/office/drawing/2014/main" id="{5EAF3D94-3978-CA42-A70A-F856D76729B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44" y="1719819"/>
            <a:ext cx="1861837" cy="186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8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- Ber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logo with green circles&#10;&#10;Description automatically generated">
            <a:extLst>
              <a:ext uri="{FF2B5EF4-FFF2-40B4-BE49-F238E27FC236}">
                <a16:creationId xmlns:a16="http://schemas.microsoft.com/office/drawing/2014/main" id="{A87AE330-65D6-CE32-487B-E76E22F757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07" y="2929600"/>
            <a:ext cx="3319770" cy="174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D5411ED2-FB76-96AC-C0B8-5F1C6715F75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755" y="3247389"/>
            <a:ext cx="3681027" cy="110730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ekstSylinder 1">
            <a:extLst>
              <a:ext uri="{FF2B5EF4-FFF2-40B4-BE49-F238E27FC236}">
                <a16:creationId xmlns:a16="http://schemas.microsoft.com/office/drawing/2014/main" id="{2E873232-7BE5-3AAD-6BAC-F3534055F9CE}"/>
              </a:ext>
            </a:extLst>
          </p:cNvPr>
          <p:cNvSpPr txBox="1"/>
          <p:nvPr userDrawn="1"/>
        </p:nvSpPr>
        <p:spPr>
          <a:xfrm>
            <a:off x="1019569" y="452761"/>
            <a:ext cx="948135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4800" b="1" noProof="0" dirty="0">
                <a:solidFill>
                  <a:srgbClr val="005BA1"/>
                </a:solidFill>
              </a:rPr>
              <a:t>Takk til våre sponsorer i dag</a:t>
            </a:r>
            <a:endParaRPr lang="nb-NO" sz="2000" b="1" dirty="0" err="1">
              <a:solidFill>
                <a:srgbClr val="005B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961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- Troms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7D400437-CC8A-1630-1A2C-26F63FE435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1944" y="2856096"/>
            <a:ext cx="4596647" cy="190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0">
            <a:extLst>
              <a:ext uri="{FF2B5EF4-FFF2-40B4-BE49-F238E27FC236}">
                <a16:creationId xmlns:a16="http://schemas.microsoft.com/office/drawing/2014/main" id="{27A1D469-8E06-D60F-2D11-B24C1C3660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535" y="3250507"/>
            <a:ext cx="5238010" cy="111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Sylinder 3">
            <a:extLst>
              <a:ext uri="{FF2B5EF4-FFF2-40B4-BE49-F238E27FC236}">
                <a16:creationId xmlns:a16="http://schemas.microsoft.com/office/drawing/2014/main" id="{BB625771-0487-8E5D-A8BE-FD84BC040300}"/>
              </a:ext>
            </a:extLst>
          </p:cNvPr>
          <p:cNvSpPr txBox="1"/>
          <p:nvPr userDrawn="1"/>
        </p:nvSpPr>
        <p:spPr>
          <a:xfrm>
            <a:off x="1019569" y="452761"/>
            <a:ext cx="948135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4800" b="1" noProof="0" dirty="0">
                <a:solidFill>
                  <a:srgbClr val="005BA1"/>
                </a:solidFill>
              </a:rPr>
              <a:t>Takk til våre sponsorer i dag</a:t>
            </a:r>
            <a:endParaRPr lang="nb-NO" sz="2000" b="1" dirty="0" err="1">
              <a:solidFill>
                <a:srgbClr val="005B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736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- Trondhe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4">
            <a:extLst>
              <a:ext uri="{FF2B5EF4-FFF2-40B4-BE49-F238E27FC236}">
                <a16:creationId xmlns:a16="http://schemas.microsoft.com/office/drawing/2014/main" id="{8C3D9E97-7EC1-F286-3E45-A7969486612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14315" y="2960195"/>
            <a:ext cx="5691859" cy="117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ED751C56-3EE5-EA73-A7B3-1067C4DDF289}"/>
              </a:ext>
            </a:extLst>
          </p:cNvPr>
          <p:cNvSpPr txBox="1"/>
          <p:nvPr userDrawn="1"/>
        </p:nvSpPr>
        <p:spPr>
          <a:xfrm>
            <a:off x="1019569" y="452761"/>
            <a:ext cx="948135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4800" b="1" noProof="0" dirty="0">
                <a:solidFill>
                  <a:srgbClr val="005BA1"/>
                </a:solidFill>
              </a:rPr>
              <a:t>Takk til vår sponsor i dag</a:t>
            </a:r>
            <a:endParaRPr lang="nb-NO" sz="2000" b="1" dirty="0" err="1">
              <a:solidFill>
                <a:srgbClr val="005B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116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- Fredrikst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152431E9-2458-9994-2510-40F871693A4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193" y="2796207"/>
            <a:ext cx="5076103" cy="1526958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TekstSylinder 2">
            <a:extLst>
              <a:ext uri="{FF2B5EF4-FFF2-40B4-BE49-F238E27FC236}">
                <a16:creationId xmlns:a16="http://schemas.microsoft.com/office/drawing/2014/main" id="{B567774A-FECE-7ECC-0AEC-51C22381B1E9}"/>
              </a:ext>
            </a:extLst>
          </p:cNvPr>
          <p:cNvSpPr txBox="1"/>
          <p:nvPr userDrawn="1"/>
        </p:nvSpPr>
        <p:spPr>
          <a:xfrm>
            <a:off x="1019569" y="452761"/>
            <a:ext cx="948135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b-NO" sz="4800" b="1" noProof="0" dirty="0">
                <a:solidFill>
                  <a:srgbClr val="005BA1"/>
                </a:solidFill>
              </a:rPr>
              <a:t>Takk til vår sponsor i dag</a:t>
            </a:r>
            <a:endParaRPr lang="nb-NO" sz="2000" b="1" dirty="0" err="1">
              <a:solidFill>
                <a:srgbClr val="005B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87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Main Colors">
            <a:extLst>
              <a:ext uri="{FF2B5EF4-FFF2-40B4-BE49-F238E27FC236}">
                <a16:creationId xmlns:a16="http://schemas.microsoft.com/office/drawing/2014/main" id="{B7F6462A-2B06-4638-A682-E5DA72AF2D1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360363" y="6840176"/>
            <a:ext cx="2160000" cy="360000"/>
            <a:chOff x="360363" y="6840176"/>
            <a:chExt cx="2160000" cy="360000"/>
          </a:xfrm>
        </p:grpSpPr>
        <p:sp>
          <p:nvSpPr>
            <p:cNvPr id="120" name="Color Accent 1">
              <a:extLst>
                <a:ext uri="{FF2B5EF4-FFF2-40B4-BE49-F238E27FC236}">
                  <a16:creationId xmlns:a16="http://schemas.microsoft.com/office/drawing/2014/main" id="{054B9313-4063-4FA0-953F-D793E705C4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360363" y="6840176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1" name="Color Accent 2">
              <a:extLst>
                <a:ext uri="{FF2B5EF4-FFF2-40B4-BE49-F238E27FC236}">
                  <a16:creationId xmlns:a16="http://schemas.microsoft.com/office/drawing/2014/main" id="{F8F3F0F2-A1C5-4143-A4DB-5F89187747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720363" y="6840176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2" name="Color Accent 3">
              <a:extLst>
                <a:ext uri="{FF2B5EF4-FFF2-40B4-BE49-F238E27FC236}">
                  <a16:creationId xmlns:a16="http://schemas.microsoft.com/office/drawing/2014/main" id="{9A4C7A0D-939E-454B-9CE3-C15EF45D4F1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080363" y="6840176"/>
              <a:ext cx="360000" cy="3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3" name="Color Accent 4">
              <a:extLst>
                <a:ext uri="{FF2B5EF4-FFF2-40B4-BE49-F238E27FC236}">
                  <a16:creationId xmlns:a16="http://schemas.microsoft.com/office/drawing/2014/main" id="{0EAB1E62-8210-4769-A8DD-4E7531184B8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440363" y="6840176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4" name="Color Accent 5">
              <a:extLst>
                <a:ext uri="{FF2B5EF4-FFF2-40B4-BE49-F238E27FC236}">
                  <a16:creationId xmlns:a16="http://schemas.microsoft.com/office/drawing/2014/main" id="{EA155271-7147-4477-AD5F-C57B29156F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800363" y="6840176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5" name="Color Accent 6">
              <a:extLst>
                <a:ext uri="{FF2B5EF4-FFF2-40B4-BE49-F238E27FC236}">
                  <a16:creationId xmlns:a16="http://schemas.microsoft.com/office/drawing/2014/main" id="{C4324886-1C56-4705-96BF-F86D69FBEC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160363" y="6840176"/>
              <a:ext cx="360000" cy="36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</p:grpSp>
      <p:sp>
        <p:nvSpPr>
          <p:cNvPr id="12" name="Line">
            <a:extLst>
              <a:ext uri="{FF2B5EF4-FFF2-40B4-BE49-F238E27FC236}">
                <a16:creationId xmlns:a16="http://schemas.microsoft.com/office/drawing/2014/main" id="{1D3CBB2B-6E4C-E94F-9460-817FFDAEC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0"/>
            <a:ext cx="72000" cy="64798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  <a:tileRect/>
          </a:gradFill>
        </p:spPr>
        <p:txBody>
          <a:bodyPr lIns="0" tIns="0" rIns="0" bIns="0" rtlCol="0" anchor="ctr" anchorCtr="0">
            <a:noAutofit/>
          </a:bodyPr>
          <a:lstStyle/>
          <a:p>
            <a:pPr algn="ctr"/>
            <a:endParaRPr lang="en-US" sz="3000" b="1" spc="-47" dirty="0">
              <a:ln w="3175">
                <a:noFill/>
              </a:ln>
              <a:solidFill>
                <a:srgbClr val="3999C6"/>
              </a:solidFill>
              <a:latin typeface="Roboto"/>
              <a:cs typeface="Segoe UI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 userDrawn="1">
            <p:ph type="title"/>
          </p:nvPr>
        </p:nvSpPr>
        <p:spPr>
          <a:xfrm>
            <a:off x="360365" y="360365"/>
            <a:ext cx="10799760" cy="72000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nb-NO"/>
              <a:t>Klikk for å redigere tittelstil</a:t>
            </a:r>
            <a:endParaRPr lang="en-US" dirty="0"/>
          </a:p>
        </p:txBody>
      </p:sp>
      <p:sp>
        <p:nvSpPr>
          <p:cNvPr id="4" name="Content"/>
          <p:cNvSpPr>
            <a:spLocks noGrp="1"/>
          </p:cNvSpPr>
          <p:nvPr userDrawn="1">
            <p:ph type="body" idx="1"/>
          </p:nvPr>
        </p:nvSpPr>
        <p:spPr>
          <a:xfrm>
            <a:off x="360364" y="1439865"/>
            <a:ext cx="10799760" cy="467994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 dirty="0"/>
          </a:p>
        </p:txBody>
      </p:sp>
      <p:pic>
        <p:nvPicPr>
          <p:cNvPr id="5" name="MVP-Dagen Logo">
            <a:extLst>
              <a:ext uri="{FF2B5EF4-FFF2-40B4-BE49-F238E27FC236}">
                <a16:creationId xmlns:a16="http://schemas.microsoft.com/office/drawing/2014/main" id="{9FA40FBD-06E5-4CAE-B6EA-C8889BBCD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226994" y="6209996"/>
            <a:ext cx="932643" cy="180000"/>
          </a:xfrm>
          <a:prstGeom prst="rect">
            <a:avLst/>
          </a:prstGeom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6792616A-AFED-3166-541E-E8F6BFE674A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279515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b-NO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1932701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899" r:id="rId2"/>
    <p:sldLayoutId id="2147483910" r:id="rId3"/>
    <p:sldLayoutId id="2147483900" r:id="rId4"/>
    <p:sldLayoutId id="2147483911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2" r:id="rId16"/>
    <p:sldLayoutId id="2147483823" r:id="rId17"/>
    <p:sldLayoutId id="2147483912" r:id="rId18"/>
    <p:sldLayoutId id="2147483913" r:id="rId19"/>
    <p:sldLayoutId id="2147483914" r:id="rId20"/>
  </p:sldLayoutIdLst>
  <p:hf sldNum="0" hdr="0" ftr="0" dt="0"/>
  <p:txStyles>
    <p:titleStyle>
      <a:lvl1pPr algn="l" defTabSz="881348" rtl="0" eaLnBrk="1" latinLnBrk="0" hangingPunct="1">
        <a:lnSpc>
          <a:spcPct val="100000"/>
        </a:lnSpc>
        <a:spcBef>
          <a:spcPct val="0"/>
        </a:spcBef>
        <a:buNone/>
        <a:defRPr lang="en-US" sz="4400" b="1" kern="1200" cap="none" spc="-47" baseline="0" dirty="0" smtClean="0">
          <a:ln w="3175">
            <a:noFill/>
          </a:ln>
          <a:solidFill>
            <a:schemeClr val="accent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881348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None/>
        <a:tabLst/>
        <a:defRPr sz="3600" kern="1200" spc="0" baseline="0">
          <a:solidFill>
            <a:schemeClr val="tx1"/>
          </a:solidFill>
          <a:latin typeface="+mn-lt"/>
          <a:ea typeface="+mn-ea"/>
          <a:cs typeface="Segoe UI Semilight" panose="020B0402040204020203" pitchFamily="34" charset="0"/>
        </a:defRPr>
      </a:lvl1pPr>
      <a:lvl2pPr marL="360000" marR="0" indent="0" algn="l" defTabSz="881348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None/>
        <a:tabLst/>
        <a:defRPr sz="32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marR="0" indent="0" algn="l" defTabSz="881348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None/>
        <a:tabLst/>
        <a:defRPr sz="28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0" algn="l" defTabSz="881348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None/>
        <a:tabLst/>
        <a:defRPr sz="2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440000" marR="0" indent="0" algn="l" defTabSz="881348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423706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64381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05055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745730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40674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81348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322022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62696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203371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644044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84718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525393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3629">
          <p15:clr>
            <a:srgbClr val="000000"/>
          </p15:clr>
        </p15:guide>
        <p15:guide id="32" orient="horz" pos="2041">
          <p15:clr>
            <a:srgbClr val="000000"/>
          </p15:clr>
        </p15:guide>
        <p15:guide id="33" orient="horz" pos="907">
          <p15:clr>
            <a:srgbClr val="F26B43"/>
          </p15:clr>
        </p15:guide>
        <p15:guide id="34" orient="horz" pos="3855">
          <p15:clr>
            <a:srgbClr val="F26B43"/>
          </p15:clr>
        </p15:guide>
        <p15:guide id="35" orient="horz" pos="680">
          <p15:clr>
            <a:srgbClr val="9FCC3B"/>
          </p15:clr>
        </p15:guide>
        <p15:guide id="36" orient="horz" pos="227">
          <p15:clr>
            <a:srgbClr val="9FCC3B"/>
          </p15:clr>
        </p15:guide>
        <p15:guide id="37" pos="3628">
          <p15:clr>
            <a:srgbClr val="F26B43"/>
          </p15:clr>
        </p15:guide>
        <p15:guide id="38" pos="7030">
          <p15:clr>
            <a:srgbClr val="000000"/>
          </p15:clr>
        </p15:guide>
        <p15:guide id="39" pos="227">
          <p15:clr>
            <a:srgbClr val="000000"/>
          </p15:clr>
        </p15:guide>
        <p15:guide id="40" pos="5329">
          <p15:clr>
            <a:srgbClr val="A4A3A4"/>
          </p15:clr>
        </p15:guide>
        <p15:guide id="41" pos="1928">
          <p15:clr>
            <a:srgbClr val="A4A3A4"/>
          </p15:clr>
        </p15:guide>
        <p15:guide id="42" orient="horz" pos="238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  <a14:imgEffect>
                      <a14:saturation sat="6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Main Colors">
            <a:extLst>
              <a:ext uri="{FF2B5EF4-FFF2-40B4-BE49-F238E27FC236}">
                <a16:creationId xmlns:a16="http://schemas.microsoft.com/office/drawing/2014/main" id="{B7F6462A-2B06-4638-A682-E5DA72AF2D12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360363" y="6840176"/>
            <a:ext cx="2160000" cy="360000"/>
            <a:chOff x="360363" y="6840176"/>
            <a:chExt cx="2160000" cy="360000"/>
          </a:xfrm>
        </p:grpSpPr>
        <p:sp>
          <p:nvSpPr>
            <p:cNvPr id="120" name="Color Accent 1">
              <a:extLst>
                <a:ext uri="{FF2B5EF4-FFF2-40B4-BE49-F238E27FC236}">
                  <a16:creationId xmlns:a16="http://schemas.microsoft.com/office/drawing/2014/main" id="{054B9313-4063-4FA0-953F-D793E705C47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360363" y="6840176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1" name="Color Accent 2">
              <a:extLst>
                <a:ext uri="{FF2B5EF4-FFF2-40B4-BE49-F238E27FC236}">
                  <a16:creationId xmlns:a16="http://schemas.microsoft.com/office/drawing/2014/main" id="{F8F3F0F2-A1C5-4143-A4DB-5F89187747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720363" y="6840176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2" name="Color Accent 3">
              <a:extLst>
                <a:ext uri="{FF2B5EF4-FFF2-40B4-BE49-F238E27FC236}">
                  <a16:creationId xmlns:a16="http://schemas.microsoft.com/office/drawing/2014/main" id="{9A4C7A0D-939E-454B-9CE3-C15EF45D4F1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080363" y="6840176"/>
              <a:ext cx="360000" cy="3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3" name="Color Accent 4">
              <a:extLst>
                <a:ext uri="{FF2B5EF4-FFF2-40B4-BE49-F238E27FC236}">
                  <a16:creationId xmlns:a16="http://schemas.microsoft.com/office/drawing/2014/main" id="{0EAB1E62-8210-4769-A8DD-4E7531184B8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440363" y="6840176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4" name="Color Accent 5">
              <a:extLst>
                <a:ext uri="{FF2B5EF4-FFF2-40B4-BE49-F238E27FC236}">
                  <a16:creationId xmlns:a16="http://schemas.microsoft.com/office/drawing/2014/main" id="{EA155271-7147-4477-AD5F-C57B29156FB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1800363" y="6840176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  <p:sp>
          <p:nvSpPr>
            <p:cNvPr id="125" name="Color Accent 6">
              <a:extLst>
                <a:ext uri="{FF2B5EF4-FFF2-40B4-BE49-F238E27FC236}">
                  <a16:creationId xmlns:a16="http://schemas.microsoft.com/office/drawing/2014/main" id="{C4324886-1C56-4705-96BF-F86D69FBEC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160363" y="6840176"/>
              <a:ext cx="360000" cy="36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Light"/>
                <a:ea typeface="+mn-ea"/>
                <a:cs typeface="+mn-cs"/>
              </a:endParaRPr>
            </a:p>
          </p:txBody>
        </p:sp>
      </p:grpSp>
      <p:sp>
        <p:nvSpPr>
          <p:cNvPr id="12" name="Line">
            <a:extLst>
              <a:ext uri="{FF2B5EF4-FFF2-40B4-BE49-F238E27FC236}">
                <a16:creationId xmlns:a16="http://schemas.microsoft.com/office/drawing/2014/main" id="{1D3CBB2B-6E4C-E94F-9460-817FFDAEC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-2" y="0"/>
            <a:ext cx="72000" cy="64798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0"/>
            <a:tileRect/>
          </a:gradFill>
        </p:spPr>
        <p:txBody>
          <a:bodyPr lIns="0" tIns="0" rIns="0" bIns="0" rtlCol="0" anchor="ctr" anchorCtr="0">
            <a:noAutofit/>
          </a:bodyPr>
          <a:lstStyle/>
          <a:p>
            <a:pPr algn="ctr"/>
            <a:endParaRPr lang="en-US" sz="3000" b="1" spc="-47" dirty="0">
              <a:ln w="3175">
                <a:noFill/>
              </a:ln>
              <a:solidFill>
                <a:srgbClr val="3999C6"/>
              </a:solidFill>
              <a:latin typeface="Roboto"/>
              <a:cs typeface="Segoe UI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 userDrawn="1">
            <p:ph type="title"/>
          </p:nvPr>
        </p:nvSpPr>
        <p:spPr>
          <a:xfrm>
            <a:off x="360365" y="360365"/>
            <a:ext cx="10799760" cy="720000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"/>
          <p:cNvSpPr>
            <a:spLocks noGrp="1"/>
          </p:cNvSpPr>
          <p:nvPr userDrawn="1">
            <p:ph type="body" idx="1"/>
          </p:nvPr>
        </p:nvSpPr>
        <p:spPr>
          <a:xfrm>
            <a:off x="360364" y="1439865"/>
            <a:ext cx="10799760" cy="467994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441C62B5-78C7-4889-700F-FBF73B4D804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279515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b-NO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1448880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898" r:id="rId3"/>
    <p:sldLayoutId id="2147483826" r:id="rId4"/>
    <p:sldLayoutId id="2147483897" r:id="rId5"/>
  </p:sldLayoutIdLst>
  <p:hf sldNum="0" hdr="0" ftr="0" dt="0"/>
  <p:txStyles>
    <p:titleStyle>
      <a:lvl1pPr algn="l" defTabSz="881348" rtl="0" eaLnBrk="1" latinLnBrk="0" hangingPunct="1">
        <a:lnSpc>
          <a:spcPct val="100000"/>
        </a:lnSpc>
        <a:spcBef>
          <a:spcPct val="0"/>
        </a:spcBef>
        <a:buNone/>
        <a:defRPr lang="en-US" sz="4400" b="1" kern="1200" cap="none" spc="-47" baseline="0" dirty="0" smtClean="0">
          <a:ln w="3175">
            <a:noFill/>
          </a:ln>
          <a:solidFill>
            <a:schemeClr val="accent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881348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None/>
        <a:tabLst/>
        <a:defRPr sz="3600" kern="1200" spc="0" baseline="0">
          <a:solidFill>
            <a:schemeClr val="tx1"/>
          </a:solidFill>
          <a:latin typeface="+mn-lt"/>
          <a:ea typeface="+mn-ea"/>
          <a:cs typeface="Segoe UI Semilight" panose="020B0402040204020203" pitchFamily="34" charset="0"/>
        </a:defRPr>
      </a:lvl1pPr>
      <a:lvl2pPr marL="360000" marR="0" indent="0" algn="l" defTabSz="881348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None/>
        <a:tabLst/>
        <a:defRPr sz="32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720000" marR="0" indent="0" algn="l" defTabSz="881348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None/>
        <a:tabLst/>
        <a:defRPr sz="28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1080000" marR="0" indent="0" algn="l" defTabSz="881348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None/>
        <a:tabLst/>
        <a:defRPr sz="2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440000" marR="0" indent="0" algn="l" defTabSz="881348" rtl="0" eaLnBrk="1" fontAlgn="auto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SzPct val="90000"/>
        <a:buFont typeface="Arial" panose="020B0604020202020204" pitchFamily="34" charset="0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423706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64381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05055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745730" indent="-220337" algn="l" defTabSz="881348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40674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81348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322022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62696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203371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644044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84718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525393" algn="l" defTabSz="881348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3629">
          <p15:clr>
            <a:srgbClr val="000000"/>
          </p15:clr>
        </p15:guide>
        <p15:guide id="32" orient="horz" pos="2041">
          <p15:clr>
            <a:srgbClr val="000000"/>
          </p15:clr>
        </p15:guide>
        <p15:guide id="33" orient="horz" pos="907">
          <p15:clr>
            <a:srgbClr val="F26B43"/>
          </p15:clr>
        </p15:guide>
        <p15:guide id="34" orient="horz" pos="3855">
          <p15:clr>
            <a:srgbClr val="F26B43"/>
          </p15:clr>
        </p15:guide>
        <p15:guide id="35" orient="horz" pos="680">
          <p15:clr>
            <a:srgbClr val="9FCC3B"/>
          </p15:clr>
        </p15:guide>
        <p15:guide id="36" orient="horz" pos="227">
          <p15:clr>
            <a:srgbClr val="9FCC3B"/>
          </p15:clr>
        </p15:guide>
        <p15:guide id="37" pos="3628">
          <p15:clr>
            <a:srgbClr val="F26B43"/>
          </p15:clr>
        </p15:guide>
        <p15:guide id="38" pos="7030">
          <p15:clr>
            <a:srgbClr val="000000"/>
          </p15:clr>
        </p15:guide>
        <p15:guide id="39" pos="227">
          <p15:clr>
            <a:srgbClr val="000000"/>
          </p15:clr>
        </p15:guide>
        <p15:guide id="40" pos="5329">
          <p15:clr>
            <a:srgbClr val="A4A3A4"/>
          </p15:clr>
        </p15:guide>
        <p15:guide id="41" pos="1928">
          <p15:clr>
            <a:srgbClr val="A4A3A4"/>
          </p15:clr>
        </p15:guide>
        <p15:guide id="42" orient="horz" pos="238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andbu/gpt-ai" TargetMode="Externa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64s/readme-ai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huggingface.co/datasets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sandbu.org/deploy-azure-openai-using-terraform-with-private-endpoint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hat-copilot" TargetMode="External"/><Relationship Id="rId7" Type="http://schemas.openxmlformats.org/officeDocument/2006/relationships/hyperlink" Target="https://github.com/microsoft/gpt-review" TargetMode="External"/><Relationship Id="rId2" Type="http://schemas.openxmlformats.org/officeDocument/2006/relationships/hyperlink" Target="https://github.com/microsoft/azurechat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github.com/microsoft/promptflow" TargetMode="External"/><Relationship Id="rId5" Type="http://schemas.openxmlformats.org/officeDocument/2006/relationships/hyperlink" Target="https://github.com/microsoft/autogen" TargetMode="External"/><Relationship Id="rId4" Type="http://schemas.openxmlformats.org/officeDocument/2006/relationships/hyperlink" Target="https://github.com/microsoft/semantic-kerne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andbu/gpt-ai/blob/main/cloudgpt.md" TargetMode="External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andbu/gpt-ai/blob/main/cloudgpt.md" TargetMode="Externa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F9DB57-737D-4768-ED9F-8E3FAA905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1080174"/>
            <a:ext cx="10799762" cy="3599825"/>
          </a:xfrm>
        </p:spPr>
        <p:txBody>
          <a:bodyPr/>
          <a:lstStyle/>
          <a:p>
            <a:r>
              <a:rPr lang="nb-NO" sz="4800" b="1" i="0">
                <a:effectLst/>
                <a:latin typeface="Maven Pro"/>
              </a:rPr>
              <a:t>Hvordan bruke </a:t>
            </a:r>
            <a:r>
              <a:rPr lang="nb-NO" sz="4800" b="1" i="0" err="1">
                <a:effectLst/>
                <a:latin typeface="Maven Pro"/>
              </a:rPr>
              <a:t>OpenAI</a:t>
            </a:r>
            <a:r>
              <a:rPr lang="nb-NO" sz="4800" b="1" i="0">
                <a:effectLst/>
                <a:latin typeface="Maven Pro"/>
              </a:rPr>
              <a:t> mot interne datakilder og gjøre informasjon enklere tilgjengelig?</a:t>
            </a:r>
            <a:br>
              <a:rPr lang="nb-NO" sz="5400" b="1" i="0" dirty="0">
                <a:effectLst/>
                <a:latin typeface="Maven Pro"/>
              </a:rPr>
            </a:br>
            <a:br>
              <a:rPr lang="nb-NO" sz="5400" b="1" i="0" dirty="0">
                <a:effectLst/>
                <a:latin typeface="Maven Pro"/>
              </a:rPr>
            </a:br>
            <a:br>
              <a:rPr lang="nb-NO" sz="5400" b="1" i="0" dirty="0">
                <a:effectLst/>
                <a:latin typeface="Maven Pro"/>
              </a:rPr>
            </a:br>
            <a:endParaRPr lang="en-US" sz="5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06CAAFF-64A3-D760-2E99-3F14B1B55C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8291" y="4283954"/>
            <a:ext cx="8098631" cy="720000"/>
          </a:xfrm>
        </p:spPr>
        <p:txBody>
          <a:bodyPr/>
          <a:lstStyle/>
          <a:p>
            <a:r>
              <a:rPr lang="en-US" dirty="0"/>
              <a:t>Marius Sandbu </a:t>
            </a:r>
            <a:br>
              <a:rPr lang="en-US" dirty="0"/>
            </a:br>
            <a:r>
              <a:rPr lang="en-US" dirty="0"/>
              <a:t>Sky evangelist @ Sopra Steria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E2676D-CC43-8111-F1BD-BD02B795A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739" y="5457278"/>
            <a:ext cx="8132838" cy="703491"/>
          </a:xfrm>
        </p:spPr>
        <p:txBody>
          <a:bodyPr/>
          <a:lstStyle/>
          <a:p>
            <a:r>
              <a:rPr lang="en-US" err="1"/>
              <a:t>Demokode</a:t>
            </a:r>
            <a:r>
              <a:rPr lang="en-US" dirty="0"/>
              <a:t>: </a:t>
            </a:r>
            <a:r>
              <a:rPr lang="en-US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https://github.com/msandbu/gpt-ai</a:t>
            </a:r>
            <a:endParaRPr lang="en-US" sz="3200"/>
          </a:p>
          <a:p>
            <a:r>
              <a:rPr lang="en-US" sz="3200" err="1"/>
              <a:t>Presentasjon</a:t>
            </a:r>
            <a:r>
              <a:rPr lang="en-US" sz="3200"/>
              <a:t>: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76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8304007-4604-1050-9D2F-A6D23FE0976B}"/>
              </a:ext>
            </a:extLst>
          </p:cNvPr>
          <p:cNvSpPr/>
          <p:nvPr/>
        </p:nvSpPr>
        <p:spPr>
          <a:xfrm>
            <a:off x="447867" y="1286575"/>
            <a:ext cx="6439181" cy="4748975"/>
          </a:xfrm>
          <a:prstGeom prst="rect">
            <a:avLst/>
          </a:prstGeom>
          <a:solidFill>
            <a:schemeClr val="bg1"/>
          </a:solidFill>
          <a:ln w="317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23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F168C99-7D6F-A615-F30A-EC384CB65B94}"/>
              </a:ext>
            </a:extLst>
          </p:cNvPr>
          <p:cNvSpPr/>
          <p:nvPr/>
        </p:nvSpPr>
        <p:spPr>
          <a:xfrm>
            <a:off x="954061" y="1355948"/>
            <a:ext cx="1317483" cy="957238"/>
          </a:xfrm>
          <a:prstGeom prst="can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1"/>
                </a:solidFill>
              </a:rPr>
              <a:t>Wikipedia</a:t>
            </a:r>
            <a:r>
              <a:rPr lang="nb-NO" dirty="0">
                <a:solidFill>
                  <a:schemeClr val="bg1"/>
                </a:solidFill>
              </a:rPr>
              <a:t> </a:t>
            </a:r>
            <a:r>
              <a:rPr lang="nb-NO" sz="1600" b="1" dirty="0">
                <a:solidFill>
                  <a:schemeClr val="bg1"/>
                </a:solidFill>
              </a:rPr>
              <a:t>(4%)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8E3CEFEF-0529-29A2-1A10-E46795F31E92}"/>
              </a:ext>
            </a:extLst>
          </p:cNvPr>
          <p:cNvSpPr/>
          <p:nvPr/>
        </p:nvSpPr>
        <p:spPr>
          <a:xfrm>
            <a:off x="938740" y="2359147"/>
            <a:ext cx="1317483" cy="1452294"/>
          </a:xfrm>
          <a:prstGeom prst="can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1"/>
                </a:solidFill>
              </a:rPr>
              <a:t>Andre Internet arkiv </a:t>
            </a:r>
            <a:br>
              <a:rPr lang="nb-NO" dirty="0">
                <a:solidFill>
                  <a:schemeClr val="bg1"/>
                </a:solidFill>
              </a:rPr>
            </a:br>
            <a:r>
              <a:rPr lang="nb-NO" sz="1600" b="1" dirty="0">
                <a:solidFill>
                  <a:schemeClr val="bg1"/>
                </a:solidFill>
              </a:rPr>
              <a:t>(60%)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3F7CD4EA-E014-34C8-379C-85B395973A39}"/>
              </a:ext>
            </a:extLst>
          </p:cNvPr>
          <p:cNvSpPr/>
          <p:nvPr/>
        </p:nvSpPr>
        <p:spPr>
          <a:xfrm>
            <a:off x="908102" y="3891099"/>
            <a:ext cx="1317483" cy="1090755"/>
          </a:xfrm>
          <a:prstGeom prst="can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dirty="0">
                <a:solidFill>
                  <a:schemeClr val="bg1"/>
                </a:solidFill>
              </a:rPr>
              <a:t>OpenWeb</a:t>
            </a:r>
            <a:br>
              <a:rPr lang="nb-NO" sz="1890" dirty="0">
                <a:solidFill>
                  <a:schemeClr val="bg1"/>
                </a:solidFill>
              </a:rPr>
            </a:br>
            <a:r>
              <a:rPr lang="nb-NO" sz="1890" dirty="0">
                <a:solidFill>
                  <a:schemeClr val="bg1"/>
                </a:solidFill>
              </a:rPr>
              <a:t>Text2 </a:t>
            </a:r>
            <a:br>
              <a:rPr lang="nb-NO" sz="1701" dirty="0">
                <a:solidFill>
                  <a:schemeClr val="bg1"/>
                </a:solidFill>
              </a:rPr>
            </a:br>
            <a:r>
              <a:rPr lang="nb-NO" sz="1512" b="1" dirty="0">
                <a:solidFill>
                  <a:schemeClr val="bg1"/>
                </a:solidFill>
              </a:rPr>
              <a:t>(22%)</a:t>
            </a:r>
            <a:endParaRPr lang="en-US" sz="1701" b="1" dirty="0">
              <a:solidFill>
                <a:schemeClr val="bg1"/>
              </a:solidFill>
            </a:endParaRP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A2AFD270-4120-1FEB-CF27-3BD210CB939B}"/>
              </a:ext>
            </a:extLst>
          </p:cNvPr>
          <p:cNvSpPr/>
          <p:nvPr/>
        </p:nvSpPr>
        <p:spPr>
          <a:xfrm>
            <a:off x="911166" y="5015556"/>
            <a:ext cx="1317483" cy="956927"/>
          </a:xfrm>
          <a:prstGeom prst="can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dirty="0">
                <a:solidFill>
                  <a:schemeClr val="bg1"/>
                </a:solidFill>
              </a:rPr>
              <a:t>Bok Arkiv</a:t>
            </a:r>
            <a:br>
              <a:rPr lang="nb-NO" sz="1701" dirty="0">
                <a:solidFill>
                  <a:schemeClr val="bg1"/>
                </a:solidFill>
              </a:rPr>
            </a:br>
            <a:r>
              <a:rPr lang="nb-NO" sz="1512" b="1" dirty="0">
                <a:solidFill>
                  <a:schemeClr val="bg1"/>
                </a:solidFill>
              </a:rPr>
              <a:t>(16%)</a:t>
            </a:r>
            <a:endParaRPr lang="en-US" sz="1701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D3F3E6-CE2C-F858-3717-B33DC5A5FF8D}"/>
              </a:ext>
            </a:extLst>
          </p:cNvPr>
          <p:cNvSpPr/>
          <p:nvPr/>
        </p:nvSpPr>
        <p:spPr>
          <a:xfrm>
            <a:off x="3043650" y="2386720"/>
            <a:ext cx="1509905" cy="231019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dirty="0">
                <a:solidFill>
                  <a:schemeClr val="bg2">
                    <a:lumMod val="25000"/>
                  </a:schemeClr>
                </a:solidFill>
              </a:rPr>
              <a:t>Trenings</a:t>
            </a:r>
            <a:br>
              <a:rPr lang="nb-NO" sz="2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nb-NO" sz="2400" dirty="0">
                <a:solidFill>
                  <a:schemeClr val="bg2">
                    <a:lumMod val="25000"/>
                  </a:schemeClr>
                </a:solidFill>
              </a:rPr>
              <a:t>datasett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184A877-E899-8EC3-2F71-B2A38BB72389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2271544" y="1834568"/>
            <a:ext cx="1527059" cy="552152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EC55DE8-FF3E-5037-6A2E-AA025CD97BB4}"/>
              </a:ext>
            </a:extLst>
          </p:cNvPr>
          <p:cNvCxnSpPr>
            <a:cxnSpLocks/>
            <a:stCxn id="5" idx="4"/>
            <a:endCxn id="8" idx="1"/>
          </p:cNvCxnSpPr>
          <p:nvPr/>
        </p:nvCxnSpPr>
        <p:spPr>
          <a:xfrm>
            <a:off x="2256223" y="3085294"/>
            <a:ext cx="787427" cy="45652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758D7EA-BD74-3AD9-F14B-602B5D068DD3}"/>
              </a:ext>
            </a:extLst>
          </p:cNvPr>
          <p:cNvCxnSpPr>
            <a:cxnSpLocks/>
            <a:stCxn id="6" idx="4"/>
          </p:cNvCxnSpPr>
          <p:nvPr/>
        </p:nvCxnSpPr>
        <p:spPr>
          <a:xfrm flipV="1">
            <a:off x="2225584" y="3986083"/>
            <a:ext cx="842576" cy="45039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32362CC-FD6A-5B8A-0EF0-2360D2219775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210265" y="4696910"/>
            <a:ext cx="1588338" cy="925302"/>
          </a:xfrm>
          <a:prstGeom prst="bentConnector2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7B89BD3-E1E0-B596-4700-87EFDA0BA077}"/>
              </a:ext>
            </a:extLst>
          </p:cNvPr>
          <p:cNvSpPr/>
          <p:nvPr/>
        </p:nvSpPr>
        <p:spPr>
          <a:xfrm>
            <a:off x="339490" y="410741"/>
            <a:ext cx="4654775" cy="70139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268" b="1" dirty="0">
                <a:solidFill>
                  <a:schemeClr val="bg1"/>
                </a:solidFill>
              </a:rPr>
              <a:t>Datagrunnlaget i ChatGPT frem til Sep 2021 (OpenAI)</a:t>
            </a:r>
            <a:endParaRPr lang="en-US" sz="2268" b="1" dirty="0">
              <a:solidFill>
                <a:schemeClr val="bg1"/>
              </a:solidFill>
            </a:endParaRP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43C889F4-8565-7A89-84EB-FA2730C7AC7E}"/>
              </a:ext>
            </a:extLst>
          </p:cNvPr>
          <p:cNvSpPr/>
          <p:nvPr/>
        </p:nvSpPr>
        <p:spPr>
          <a:xfrm>
            <a:off x="4585085" y="2800193"/>
            <a:ext cx="2232586" cy="1564071"/>
          </a:xfrm>
          <a:prstGeom prst="cloud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Transformer  Nevrale Nettverk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7DF9FB-D4B0-D51F-D68A-4E90788B5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326" y="2535309"/>
            <a:ext cx="1753799" cy="1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A1BCBBD-4658-C4A6-DD12-B223116062BE}"/>
              </a:ext>
            </a:extLst>
          </p:cNvPr>
          <p:cNvSpPr/>
          <p:nvPr/>
        </p:nvSpPr>
        <p:spPr>
          <a:xfrm>
            <a:off x="7662774" y="1501421"/>
            <a:ext cx="2434402" cy="617117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err="1">
                <a:solidFill>
                  <a:srgbClr val="343541"/>
                </a:solidFill>
              </a:rPr>
              <a:t>Hva</a:t>
            </a:r>
            <a:r>
              <a:rPr lang="en-US" sz="2400" dirty="0">
                <a:solidFill>
                  <a:srgbClr val="343541"/>
                </a:solidFill>
              </a:rPr>
              <a:t> er </a:t>
            </a:r>
            <a:r>
              <a:rPr lang="en-US" sz="2400" dirty="0" err="1">
                <a:solidFill>
                  <a:srgbClr val="343541"/>
                </a:solidFill>
              </a:rPr>
              <a:t>mjøstårnet</a:t>
            </a:r>
            <a:r>
              <a:rPr lang="nb-NO" sz="2400" dirty="0">
                <a:solidFill>
                  <a:schemeClr val="bg2">
                    <a:lumMod val="25000"/>
                  </a:schemeClr>
                </a:solidFill>
              </a:rPr>
              <a:t>?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306DAC5-58C9-90D7-3E2A-263DDB145027}"/>
              </a:ext>
            </a:extLst>
          </p:cNvPr>
          <p:cNvCxnSpPr>
            <a:cxnSpLocks/>
            <a:stCxn id="3074" idx="0"/>
            <a:endCxn id="23" idx="3"/>
          </p:cNvCxnSpPr>
          <p:nvPr/>
        </p:nvCxnSpPr>
        <p:spPr>
          <a:xfrm rot="16200000" flipV="1">
            <a:off x="9881537" y="2025620"/>
            <a:ext cx="725329" cy="294050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57CF6D-29E8-C5F4-090D-134784C1EA54}"/>
              </a:ext>
            </a:extLst>
          </p:cNvPr>
          <p:cNvSpPr/>
          <p:nvPr/>
        </p:nvSpPr>
        <p:spPr>
          <a:xfrm>
            <a:off x="5177918" y="2327186"/>
            <a:ext cx="1343335" cy="434115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Encoder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F51EBD-8061-6D6E-2D7E-B8FD1F15FF8E}"/>
              </a:ext>
            </a:extLst>
          </p:cNvPr>
          <p:cNvCxnSpPr>
            <a:cxnSpLocks/>
            <a:stCxn id="23" idx="1"/>
            <a:endCxn id="27" idx="0"/>
          </p:cNvCxnSpPr>
          <p:nvPr/>
        </p:nvCxnSpPr>
        <p:spPr>
          <a:xfrm rot="10800000" flipV="1">
            <a:off x="5849586" y="1809980"/>
            <a:ext cx="1813188" cy="51720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FD8B1B5-0815-C475-3E30-AD77AA89606B}"/>
              </a:ext>
            </a:extLst>
          </p:cNvPr>
          <p:cNvSpPr/>
          <p:nvPr/>
        </p:nvSpPr>
        <p:spPr>
          <a:xfrm>
            <a:off x="5139027" y="4413666"/>
            <a:ext cx="1343335" cy="434115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 err="1">
                <a:solidFill>
                  <a:schemeClr val="bg2">
                    <a:lumMod val="25000"/>
                  </a:schemeClr>
                </a:solidFill>
              </a:rPr>
              <a:t>Decoder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4DE0BF-F3DA-FFCE-8B9F-D0083F05F4BD}"/>
              </a:ext>
            </a:extLst>
          </p:cNvPr>
          <p:cNvSpPr/>
          <p:nvPr/>
        </p:nvSpPr>
        <p:spPr>
          <a:xfrm>
            <a:off x="7655416" y="4847781"/>
            <a:ext cx="2434402" cy="833542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i="1" dirty="0" err="1">
                <a:solidFill>
                  <a:srgbClr val="374151"/>
                </a:solidFill>
              </a:rPr>
              <a:t>Mjøstårnet</a:t>
            </a:r>
            <a:r>
              <a:rPr lang="en-US" sz="2000" i="1" dirty="0">
                <a:solidFill>
                  <a:srgbClr val="374151"/>
                </a:solidFill>
              </a:rPr>
              <a:t> er </a:t>
            </a:r>
            <a:r>
              <a:rPr lang="en-US" sz="2000" i="1" dirty="0" err="1">
                <a:solidFill>
                  <a:srgbClr val="374151"/>
                </a:solidFill>
              </a:rPr>
              <a:t>en</a:t>
            </a:r>
            <a:r>
              <a:rPr lang="en-US" sz="2000" i="1" dirty="0">
                <a:solidFill>
                  <a:srgbClr val="374151"/>
                </a:solidFill>
              </a:rPr>
              <a:t> </a:t>
            </a:r>
            <a:r>
              <a:rPr lang="en-US" sz="2000" i="1" dirty="0" err="1">
                <a:solidFill>
                  <a:srgbClr val="374151"/>
                </a:solidFill>
              </a:rPr>
              <a:t>bygning</a:t>
            </a:r>
            <a:r>
              <a:rPr lang="en-US" sz="2000" i="1" dirty="0">
                <a:solidFill>
                  <a:srgbClr val="374151"/>
                </a:solidFill>
              </a:rPr>
              <a:t> </a:t>
            </a:r>
            <a:r>
              <a:rPr lang="en-US" sz="2000" i="1" dirty="0" err="1">
                <a:solidFill>
                  <a:srgbClr val="374151"/>
                </a:solidFill>
              </a:rPr>
              <a:t>i</a:t>
            </a:r>
            <a:r>
              <a:rPr lang="en-US" sz="2000" i="1" dirty="0">
                <a:solidFill>
                  <a:srgbClr val="374151"/>
                </a:solidFill>
              </a:rPr>
              <a:t> </a:t>
            </a:r>
            <a:r>
              <a:rPr lang="en-US" sz="2000" i="1" dirty="0" err="1">
                <a:solidFill>
                  <a:srgbClr val="374151"/>
                </a:solidFill>
              </a:rPr>
              <a:t>Brumunddal</a:t>
            </a:r>
            <a:endParaRPr lang="en-US" sz="2000" i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1F742CD-3126-5794-8A39-38C5260673F8}"/>
              </a:ext>
            </a:extLst>
          </p:cNvPr>
          <p:cNvCxnSpPr>
            <a:cxnSpLocks/>
            <a:stCxn id="30" idx="2"/>
            <a:endCxn id="31" idx="1"/>
          </p:cNvCxnSpPr>
          <p:nvPr/>
        </p:nvCxnSpPr>
        <p:spPr>
          <a:xfrm rot="16200000" flipH="1">
            <a:off x="6524670" y="4133805"/>
            <a:ext cx="416771" cy="184472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C70AB73-A2EA-FB2A-D83A-2E93224CA10F}"/>
              </a:ext>
            </a:extLst>
          </p:cNvPr>
          <p:cNvCxnSpPr>
            <a:cxnSpLocks/>
            <a:stCxn id="31" idx="3"/>
            <a:endCxn id="3074" idx="2"/>
          </p:cNvCxnSpPr>
          <p:nvPr/>
        </p:nvCxnSpPr>
        <p:spPr>
          <a:xfrm flipV="1">
            <a:off x="10089818" y="4289109"/>
            <a:ext cx="301408" cy="97544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hatGPT - Wikipedia">
            <a:extLst>
              <a:ext uri="{FF2B5EF4-FFF2-40B4-BE49-F238E27FC236}">
                <a16:creationId xmlns:a16="http://schemas.microsoft.com/office/drawing/2014/main" id="{56AA27E5-9518-A3F5-1780-6AB2DCCAF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819" y="2993688"/>
            <a:ext cx="1100526" cy="11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9E1F3D-27C9-3CFC-A694-7DC75B203B53}"/>
              </a:ext>
            </a:extLst>
          </p:cNvPr>
          <p:cNvSpPr/>
          <p:nvPr/>
        </p:nvSpPr>
        <p:spPr>
          <a:xfrm>
            <a:off x="5122257" y="413805"/>
            <a:ext cx="2938010" cy="70139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268" b="1" dirty="0">
                <a:solidFill>
                  <a:schemeClr val="bg1"/>
                </a:solidFill>
              </a:rPr>
              <a:t>Januar 2022 for GPT 4</a:t>
            </a:r>
            <a:endParaRPr lang="en-US" sz="2268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665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D3F3E6-CE2C-F858-3717-B33DC5A5FF8D}"/>
              </a:ext>
            </a:extLst>
          </p:cNvPr>
          <p:cNvSpPr/>
          <p:nvPr/>
        </p:nvSpPr>
        <p:spPr>
          <a:xfrm>
            <a:off x="7333640" y="3851976"/>
            <a:ext cx="2296708" cy="1014155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2">
                    <a:lumMod val="25000"/>
                  </a:schemeClr>
                </a:solidFill>
              </a:rPr>
              <a:t>Språkmodell </a:t>
            </a:r>
            <a:br>
              <a:rPr lang="nb-NO" sz="24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nb-NO" sz="2400" b="1" dirty="0">
                <a:solidFill>
                  <a:schemeClr val="bg2">
                    <a:lumMod val="25000"/>
                  </a:schemeClr>
                </a:solidFill>
              </a:rPr>
              <a:t>(GPT)</a:t>
            </a:r>
            <a:endParaRPr 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4DE0BF-F3DA-FFCE-8B9F-D0083F05F4BD}"/>
              </a:ext>
            </a:extLst>
          </p:cNvPr>
          <p:cNvSpPr/>
          <p:nvPr/>
        </p:nvSpPr>
        <p:spPr>
          <a:xfrm>
            <a:off x="825316" y="1427784"/>
            <a:ext cx="3415227" cy="992707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i="1" dirty="0">
                <a:solidFill>
                  <a:schemeClr val="bg2">
                    <a:lumMod val="25000"/>
                  </a:schemeClr>
                </a:solidFill>
              </a:rPr>
              <a:t>Hva er temperaturen i Oslo nå?</a:t>
            </a:r>
            <a:endParaRPr lang="en-US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FAA7A8D-8195-53D5-8E27-B0E4C263B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849" y="2480287"/>
            <a:ext cx="1753799" cy="1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9779D9-2F85-40ED-A771-9881517F7F57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 flipV="1">
            <a:off x="723187" y="1924137"/>
            <a:ext cx="102130" cy="86401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0EA3D9-6437-2C03-BA6C-4EF9D78F346C}"/>
              </a:ext>
            </a:extLst>
          </p:cNvPr>
          <p:cNvSpPr/>
          <p:nvPr/>
        </p:nvSpPr>
        <p:spPr>
          <a:xfrm>
            <a:off x="771314" y="4761320"/>
            <a:ext cx="3089486" cy="943685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i="1" dirty="0" err="1">
                <a:solidFill>
                  <a:schemeClr val="bg2">
                    <a:lumMod val="25000"/>
                  </a:schemeClr>
                </a:solidFill>
              </a:rPr>
              <a:t>Tempraturen</a:t>
            </a:r>
            <a:r>
              <a:rPr lang="nb-NO" sz="2400" b="1" i="1" dirty="0">
                <a:solidFill>
                  <a:schemeClr val="bg2">
                    <a:lumMod val="25000"/>
                  </a:schemeClr>
                </a:solidFill>
              </a:rPr>
              <a:t> i Oslo er 20 grader og litt vind</a:t>
            </a:r>
            <a:endParaRPr lang="en-US" sz="2400" b="1" i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A73C3F5-706C-D80C-D1DD-974C8CBAC6BD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729054" y="4283109"/>
            <a:ext cx="42261" cy="950054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7A2756E-D88B-08D5-65DE-8822347B7D86}"/>
              </a:ext>
            </a:extLst>
          </p:cNvPr>
          <p:cNvSpPr/>
          <p:nvPr/>
        </p:nvSpPr>
        <p:spPr>
          <a:xfrm>
            <a:off x="3658400" y="3018164"/>
            <a:ext cx="2279550" cy="83011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268" b="1" dirty="0" err="1">
                <a:solidFill>
                  <a:schemeClr val="bg1"/>
                </a:solidFill>
              </a:rPr>
              <a:t>ChatGPT</a:t>
            </a:r>
            <a:r>
              <a:rPr lang="nb-NO" sz="2268" b="1" dirty="0">
                <a:solidFill>
                  <a:schemeClr val="bg1"/>
                </a:solidFill>
              </a:rPr>
              <a:t> m/</a:t>
            </a:r>
            <a:r>
              <a:rPr lang="nb-NO" sz="2268" b="1" dirty="0" err="1">
                <a:solidFill>
                  <a:schemeClr val="bg1"/>
                </a:solidFill>
              </a:rPr>
              <a:t>functions</a:t>
            </a:r>
            <a:endParaRPr lang="en-US" sz="2268" b="1" dirty="0">
              <a:solidFill>
                <a:schemeClr val="bg1"/>
              </a:solidFill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78B20C3-A5E6-A492-9BDE-DDFD33F45371}"/>
              </a:ext>
            </a:extLst>
          </p:cNvPr>
          <p:cNvCxnSpPr>
            <a:cxnSpLocks/>
            <a:stCxn id="25" idx="2"/>
            <a:endCxn id="5" idx="3"/>
          </p:cNvCxnSpPr>
          <p:nvPr/>
        </p:nvCxnSpPr>
        <p:spPr>
          <a:xfrm rot="5400000">
            <a:off x="3637044" y="4072032"/>
            <a:ext cx="1384888" cy="93737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AE54308-F1D8-562E-D253-6AB430CEBBAA}"/>
              </a:ext>
            </a:extLst>
          </p:cNvPr>
          <p:cNvCxnSpPr>
            <a:cxnSpLocks/>
            <a:stCxn id="31" idx="3"/>
            <a:endCxn id="25" idx="0"/>
          </p:cNvCxnSpPr>
          <p:nvPr/>
        </p:nvCxnSpPr>
        <p:spPr>
          <a:xfrm>
            <a:off x="4240543" y="1924137"/>
            <a:ext cx="557632" cy="1094027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C9D19FE-9ABD-5BB2-FDF5-1DC4D63719D5}"/>
              </a:ext>
            </a:extLst>
          </p:cNvPr>
          <p:cNvCxnSpPr>
            <a:cxnSpLocks/>
            <a:stCxn id="25" idx="3"/>
            <a:endCxn id="8" idx="1"/>
          </p:cNvCxnSpPr>
          <p:nvPr/>
        </p:nvCxnSpPr>
        <p:spPr>
          <a:xfrm>
            <a:off x="5937950" y="3433220"/>
            <a:ext cx="1395690" cy="92583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0531620-F5B5-F7B4-4E06-C5C098B8F08D}"/>
              </a:ext>
            </a:extLst>
          </p:cNvPr>
          <p:cNvSpPr/>
          <p:nvPr/>
        </p:nvSpPr>
        <p:spPr>
          <a:xfrm>
            <a:off x="7353696" y="1498598"/>
            <a:ext cx="2252652" cy="892262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2">
                    <a:lumMod val="25000"/>
                  </a:schemeClr>
                </a:solidFill>
              </a:rPr>
              <a:t>Værinformasjon</a:t>
            </a:r>
            <a:br>
              <a:rPr lang="nb-NO" sz="24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nb-NO" sz="2400" b="1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nb-NO" sz="2400" b="1" dirty="0" err="1">
                <a:solidFill>
                  <a:schemeClr val="bg2">
                    <a:lumMod val="25000"/>
                  </a:schemeClr>
                </a:solidFill>
              </a:rPr>
              <a:t>yr.no</a:t>
            </a:r>
            <a:r>
              <a:rPr lang="nb-NO" sz="2400" b="1" dirty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89E62C4F-C186-982E-2ED2-72674D2106AF}"/>
              </a:ext>
            </a:extLst>
          </p:cNvPr>
          <p:cNvCxnSpPr>
            <a:cxnSpLocks/>
          </p:cNvCxnSpPr>
          <p:nvPr/>
        </p:nvCxnSpPr>
        <p:spPr>
          <a:xfrm flipV="1">
            <a:off x="5901184" y="1950856"/>
            <a:ext cx="1575069" cy="1345913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AFAF73B-3E2D-929D-2914-DFC13AFB8684}"/>
              </a:ext>
            </a:extLst>
          </p:cNvPr>
          <p:cNvSpPr txBox="1"/>
          <p:nvPr/>
        </p:nvSpPr>
        <p:spPr>
          <a:xfrm>
            <a:off x="6232088" y="793802"/>
            <a:ext cx="5536489" cy="67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90" b="1">
                <a:solidFill>
                  <a:srgbClr val="002060"/>
                </a:solidFill>
                <a:latin typeface="Consolas" panose="020B0609020204030204" pitchFamily="49" charset="0"/>
              </a:rPr>
              <a:t>functions</a:t>
            </a:r>
            <a:r>
              <a:rPr lang="en-US" sz="1890" b="1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890" b="1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890" b="1">
                <a:solidFill>
                  <a:srgbClr val="CCCCCC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en-US" sz="1890" b="1">
                <a:solidFill>
                  <a:srgbClr val="FF0000"/>
                </a:solidFill>
                <a:latin typeface="Consolas" panose="020B0609020204030204" pitchFamily="49" charset="0"/>
              </a:rPr>
              <a:t>        "name": "</a:t>
            </a:r>
            <a:r>
              <a:rPr lang="en-US" sz="1890" b="1" err="1">
                <a:solidFill>
                  <a:srgbClr val="FF0000"/>
                </a:solidFill>
                <a:latin typeface="Consolas" panose="020B0609020204030204" pitchFamily="49" charset="0"/>
              </a:rPr>
              <a:t>get_current_weather</a:t>
            </a:r>
            <a:r>
              <a:rPr lang="en-US" sz="1890" b="1">
                <a:solidFill>
                  <a:srgbClr val="CE9178"/>
                </a:solidFill>
                <a:latin typeface="Consolas" panose="020B0609020204030204" pitchFamily="49" charset="0"/>
              </a:rPr>
              <a:t>”</a:t>
            </a:r>
            <a:endParaRPr lang="en-US" sz="1890" b="1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96FCABB-5C80-CE53-2AB6-BB9ED279427C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 rot="16200000" flipH="1">
            <a:off x="7750450" y="3120431"/>
            <a:ext cx="1461117" cy="197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">
            <a:extLst>
              <a:ext uri="{FF2B5EF4-FFF2-40B4-BE49-F238E27FC236}">
                <a16:creationId xmlns:a16="http://schemas.microsoft.com/office/drawing/2014/main" id="{54CFB735-DCBD-A863-7124-F7D8D40F0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90" y="113927"/>
            <a:ext cx="5289054" cy="1192376"/>
          </a:xfrm>
        </p:spPr>
        <p:txBody>
          <a:bodyPr/>
          <a:lstStyle/>
          <a:p>
            <a:r>
              <a:rPr lang="nb-NO"/>
              <a:t>GPT og </a:t>
            </a:r>
            <a:r>
              <a:rPr lang="nb-NO" err="1"/>
              <a:t>Functions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1A2D73-DA38-B0EC-C3D4-947212372AA3}"/>
              </a:ext>
            </a:extLst>
          </p:cNvPr>
          <p:cNvSpPr txBox="1"/>
          <p:nvPr/>
        </p:nvSpPr>
        <p:spPr>
          <a:xfrm>
            <a:off x="8581142" y="2882049"/>
            <a:ext cx="2165976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890" b="1" dirty="0">
                <a:solidFill>
                  <a:srgbClr val="FF0000"/>
                </a:solidFill>
                <a:latin typeface="Consolas" panose="020B0609020204030204" pitchFamily="49" charset="0"/>
              </a:rPr>
              <a:t>Værinformasjon (JSON)</a:t>
            </a:r>
            <a:endParaRPr lang="en-US" sz="1890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81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E3978D-3728-8D85-C41A-1CEF12BA2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API Bruk – m/</a:t>
            </a:r>
            <a:r>
              <a:rPr lang="nb-NO" u="sng" dirty="0"/>
              <a:t>Python</a:t>
            </a:r>
            <a:endParaRPr lang="en-US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95FD9-F942-447A-2A95-467D0C4DD9DC}"/>
              </a:ext>
            </a:extLst>
          </p:cNvPr>
          <p:cNvSpPr txBox="1"/>
          <p:nvPr/>
        </p:nvSpPr>
        <p:spPr>
          <a:xfrm>
            <a:off x="517807" y="1402010"/>
            <a:ext cx="8986539" cy="4774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import </a:t>
            </a:r>
            <a:r>
              <a:rPr lang="en-US" sz="1323" b="1" dirty="0" err="1">
                <a:solidFill>
                  <a:schemeClr val="tx1">
                    <a:lumMod val="50000"/>
                  </a:schemeClr>
                </a:solidFill>
              </a:rPr>
              <a:t>os</a:t>
            </a:r>
            <a:endParaRPr lang="en-US" sz="1323" b="1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import </a:t>
            </a:r>
            <a:r>
              <a:rPr lang="en-US" sz="1323" b="1" dirty="0" err="1">
                <a:solidFill>
                  <a:schemeClr val="tx1">
                    <a:lumMod val="50000"/>
                  </a:schemeClr>
                </a:solidFill>
              </a:rPr>
              <a:t>openai</a:t>
            </a:r>
            <a:endParaRPr lang="en-US" sz="1323" b="1" dirty="0">
              <a:solidFill>
                <a:schemeClr val="tx1">
                  <a:lumMod val="50000"/>
                </a:schemeClr>
              </a:solidFill>
            </a:endParaRPr>
          </a:p>
          <a:p>
            <a:br>
              <a:rPr lang="en-US" sz="1323" b="1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323" b="1" dirty="0" err="1">
                <a:solidFill>
                  <a:schemeClr val="tx1">
                    <a:lumMod val="50000"/>
                  </a:schemeClr>
                </a:solidFill>
              </a:rPr>
              <a:t>openai.api_key</a:t>
            </a:r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 = “API </a:t>
            </a:r>
            <a:r>
              <a:rPr lang="en-US" sz="1323" b="1" dirty="0" err="1">
                <a:solidFill>
                  <a:schemeClr val="tx1">
                    <a:lumMod val="50000"/>
                  </a:schemeClr>
                </a:solidFill>
              </a:rPr>
              <a:t>Nøkler</a:t>
            </a:r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"</a:t>
            </a:r>
          </a:p>
          <a:p>
            <a:br>
              <a:rPr lang="en-US" sz="1323" b="1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response = </a:t>
            </a:r>
            <a:r>
              <a:rPr lang="en-US" sz="1323" b="1" dirty="0" err="1">
                <a:solidFill>
                  <a:schemeClr val="tx1">
                    <a:lumMod val="50000"/>
                  </a:schemeClr>
                </a:solidFill>
              </a:rPr>
              <a:t>openai.ChatCompletion.create</a:t>
            </a:r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(</a:t>
            </a:r>
          </a:p>
          <a:p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  model="gpt-4",</a:t>
            </a:r>
          </a:p>
          <a:p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  messages=[</a:t>
            </a:r>
          </a:p>
          <a:p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    {</a:t>
            </a:r>
          </a:p>
          <a:p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      "role": "system",</a:t>
            </a:r>
          </a:p>
          <a:p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      "content": "You are an AI assistant that helps the users with getting answers to their questions."</a:t>
            </a:r>
          </a:p>
          <a:p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    },</a:t>
            </a:r>
          </a:p>
          <a:p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    {</a:t>
            </a:r>
          </a:p>
          <a:p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      "role": "user",</a:t>
            </a:r>
          </a:p>
          <a:p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      "content": "What is the best way to get started with </a:t>
            </a:r>
            <a:r>
              <a:rPr lang="en-US" sz="1323" b="1" dirty="0" err="1">
                <a:solidFill>
                  <a:schemeClr val="tx1">
                    <a:lumMod val="50000"/>
                  </a:schemeClr>
                </a:solidFill>
              </a:rPr>
              <a:t>OpenAI</a:t>
            </a:r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?"</a:t>
            </a:r>
          </a:p>
          <a:p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    }</a:t>
            </a:r>
          </a:p>
          <a:p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  ],</a:t>
            </a:r>
          </a:p>
          <a:p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  </a:t>
            </a:r>
            <a:r>
              <a:rPr lang="en-US" sz="1323" b="1" dirty="0" err="1">
                <a:solidFill>
                  <a:schemeClr val="tx1">
                    <a:lumMod val="50000"/>
                  </a:schemeClr>
                </a:solidFill>
              </a:rPr>
              <a:t>max_tokens</a:t>
            </a:r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=256,</a:t>
            </a:r>
          </a:p>
          <a:p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  temperature=1,</a:t>
            </a:r>
          </a:p>
          <a:p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  </a:t>
            </a:r>
            <a:r>
              <a:rPr lang="en-US" sz="1323" b="1" dirty="0" err="1">
                <a:solidFill>
                  <a:schemeClr val="tx1">
                    <a:lumMod val="50000"/>
                  </a:schemeClr>
                </a:solidFill>
              </a:rPr>
              <a:t>frequency_penalty</a:t>
            </a:r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=0,</a:t>
            </a:r>
          </a:p>
          <a:p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  </a:t>
            </a:r>
            <a:r>
              <a:rPr lang="en-US" sz="1323" b="1" dirty="0" err="1">
                <a:solidFill>
                  <a:schemeClr val="tx1">
                    <a:lumMod val="50000"/>
                  </a:schemeClr>
                </a:solidFill>
              </a:rPr>
              <a:t>presence_penalty</a:t>
            </a:r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=0</a:t>
            </a:r>
          </a:p>
          <a:p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)</a:t>
            </a:r>
          </a:p>
          <a:p>
            <a:r>
              <a:rPr lang="en-US" sz="1323" b="1" dirty="0">
                <a:solidFill>
                  <a:schemeClr val="tx1">
                    <a:lumMod val="50000"/>
                  </a:schemeClr>
                </a:solidFill>
              </a:rPr>
              <a:t>print(response)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1B3814-26E5-3282-3244-EEFB1D83A9E6}"/>
              </a:ext>
            </a:extLst>
          </p:cNvPr>
          <p:cNvSpPr/>
          <p:nvPr/>
        </p:nvSpPr>
        <p:spPr>
          <a:xfrm>
            <a:off x="4513399" y="1907808"/>
            <a:ext cx="3718960" cy="45523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268" b="1">
                <a:solidFill>
                  <a:schemeClr val="bg1"/>
                </a:solidFill>
              </a:rPr>
              <a:t>API Nøkkel fra OpenAI</a:t>
            </a:r>
            <a:endParaRPr lang="en-US" sz="2268" b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DB8A39-E1FD-0B3B-5519-80863F4ED69A}"/>
              </a:ext>
            </a:extLst>
          </p:cNvPr>
          <p:cNvSpPr/>
          <p:nvPr/>
        </p:nvSpPr>
        <p:spPr>
          <a:xfrm>
            <a:off x="4516464" y="2591061"/>
            <a:ext cx="4484855" cy="45523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268" b="1">
                <a:solidFill>
                  <a:schemeClr val="bg1"/>
                </a:solidFill>
              </a:rPr>
              <a:t>Definere hvilken språkmodell</a:t>
            </a:r>
            <a:endParaRPr lang="en-US" sz="2268" b="1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FDC7E6-411E-A416-C3D4-6E9FC651A538}"/>
              </a:ext>
            </a:extLst>
          </p:cNvPr>
          <p:cNvSpPr/>
          <p:nvPr/>
        </p:nvSpPr>
        <p:spPr>
          <a:xfrm>
            <a:off x="6591696" y="3757770"/>
            <a:ext cx="3568303" cy="132965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800" b="1" dirty="0">
                <a:solidFill>
                  <a:schemeClr val="bg1"/>
                </a:solidFill>
              </a:rPr>
              <a:t>System: </a:t>
            </a:r>
            <a:r>
              <a:rPr lang="nb-NO" sz="2000" b="1" dirty="0">
                <a:solidFill>
                  <a:schemeClr val="bg1"/>
                </a:solidFill>
              </a:rPr>
              <a:t>Beskrive kontekst til hvordan språkmodellen skal tolke informasjonen og respondere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C260ED-D2BD-B05E-D5BC-07E328F95E04}"/>
              </a:ext>
            </a:extLst>
          </p:cNvPr>
          <p:cNvSpPr/>
          <p:nvPr/>
        </p:nvSpPr>
        <p:spPr>
          <a:xfrm>
            <a:off x="2710558" y="4723753"/>
            <a:ext cx="3665134" cy="1192376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800" b="1" dirty="0" err="1">
                <a:solidFill>
                  <a:schemeClr val="bg1"/>
                </a:solidFill>
              </a:rPr>
              <a:t>Temprature</a:t>
            </a:r>
            <a:r>
              <a:rPr lang="nb-NO" sz="2800" b="1" dirty="0">
                <a:solidFill>
                  <a:schemeClr val="bg1"/>
                </a:solidFill>
              </a:rPr>
              <a:t>: </a:t>
            </a:r>
            <a:r>
              <a:rPr lang="nb-NO" sz="2000" b="1" dirty="0">
                <a:solidFill>
                  <a:schemeClr val="bg1"/>
                </a:solidFill>
              </a:rPr>
              <a:t>Tall fra 0 – 2 definerer hvor kreativ eller faktabasert modellen skal være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441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639464" y="451660"/>
            <a:ext cx="10159176" cy="515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spc="-47" dirty="0" err="1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Bruksområder</a:t>
            </a:r>
            <a:r>
              <a:rPr lang="en-GB" b="1" spc="-47" dirty="0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 for språkmodeller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74A11-4140-B08A-10C3-D09488D9F41C}"/>
              </a:ext>
            </a:extLst>
          </p:cNvPr>
          <p:cNvSpPr txBox="1"/>
          <p:nvPr/>
        </p:nvSpPr>
        <p:spPr>
          <a:xfrm>
            <a:off x="463380" y="1305774"/>
            <a:ext cx="10548823" cy="455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4006" indent="-32400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173">
                <a:ea typeface="+mj-ea"/>
                <a:cs typeface="Segoe UI Semibold" panose="020B0702040204020203" pitchFamily="34" charset="0"/>
              </a:rPr>
              <a:t>Formuleringsstøtte </a:t>
            </a:r>
            <a:r>
              <a:rPr lang="nb-NO" sz="2173" dirty="0">
                <a:ea typeface="+mj-ea"/>
                <a:cs typeface="Segoe UI Semibold" panose="020B0702040204020203" pitchFamily="34" charset="0"/>
              </a:rPr>
              <a:t>&amp; </a:t>
            </a:r>
            <a:r>
              <a:rPr lang="nb-NO" sz="2173">
                <a:ea typeface="+mj-ea"/>
                <a:cs typeface="Segoe UI Semibold" panose="020B0702040204020203" pitchFamily="34" charset="0"/>
              </a:rPr>
              <a:t>Dokumentasjon</a:t>
            </a:r>
            <a:endParaRPr lang="nb-NO" sz="2173" dirty="0">
              <a:ea typeface="+mj-ea"/>
              <a:cs typeface="Segoe UI Semibold" panose="020B0702040204020203" pitchFamily="34" charset="0"/>
            </a:endParaRPr>
          </a:p>
          <a:p>
            <a:pPr marL="324006" indent="-32400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173" dirty="0">
                <a:ea typeface="+mj-ea"/>
                <a:cs typeface="Segoe UI Semibold" panose="020B0702040204020203" pitchFamily="34" charset="0"/>
              </a:rPr>
              <a:t>Intern Virtuell Assistent</a:t>
            </a:r>
          </a:p>
          <a:p>
            <a:pPr marL="324006" indent="-32400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173" dirty="0">
                <a:ea typeface="+mj-ea"/>
                <a:cs typeface="Segoe UI Semibold" panose="020B0702040204020203" pitchFamily="34" charset="0"/>
              </a:rPr>
              <a:t>Brukerstøtte Chatbot</a:t>
            </a:r>
          </a:p>
          <a:p>
            <a:pPr marL="324006" indent="-32400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173" dirty="0">
                <a:ea typeface="+mj-ea"/>
                <a:cs typeface="Segoe UI Semibold" panose="020B0702040204020203" pitchFamily="34" charset="0"/>
              </a:rPr>
              <a:t>Ekstern Datainnsamling &amp; Tolking</a:t>
            </a:r>
          </a:p>
          <a:p>
            <a:pPr marL="324006" indent="-32400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173" dirty="0">
                <a:ea typeface="+mj-ea"/>
                <a:cs typeface="Segoe UI Semibold" panose="020B0702040204020203" pitchFamily="34" charset="0"/>
              </a:rPr>
              <a:t>Innholdssammendrag &amp; Generering</a:t>
            </a:r>
          </a:p>
          <a:p>
            <a:pPr marL="324006" indent="-32400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173" dirty="0">
                <a:ea typeface="+mj-ea"/>
                <a:cs typeface="Segoe UI Semibold" panose="020B0702040204020203" pitchFamily="34" charset="0"/>
              </a:rPr>
              <a:t>Opplæring &amp; Kompetanseutvikling</a:t>
            </a:r>
            <a:endParaRPr lang="nb-NO" sz="2173">
              <a:ea typeface="+mj-ea"/>
              <a:cs typeface="Segoe UI Semibold" panose="020B0702040204020203" pitchFamily="34" charset="0"/>
            </a:endParaRPr>
          </a:p>
          <a:p>
            <a:pPr marL="324006" indent="-32400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173">
                <a:ea typeface="+mj-ea"/>
                <a:cs typeface="Segoe UI Semibold" panose="020B0702040204020203" pitchFamily="34" charset="0"/>
              </a:rPr>
              <a:t>Kode forklaring (Script deteksjon)</a:t>
            </a:r>
            <a:endParaRPr lang="nb-NO" sz="2173" dirty="0">
              <a:ea typeface="+mj-ea"/>
              <a:cs typeface="Segoe UI Semibold" panose="020B0702040204020203" pitchFamily="34" charset="0"/>
            </a:endParaRPr>
          </a:p>
          <a:p>
            <a:pPr marL="324006" indent="-32400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173" dirty="0">
                <a:ea typeface="+mj-ea"/>
                <a:cs typeface="Segoe UI Semibold" panose="020B0702040204020203" pitchFamily="34" charset="0"/>
              </a:rPr>
              <a:t>Automatisering av Oppgaver &amp; Prosesser</a:t>
            </a:r>
          </a:p>
          <a:p>
            <a:pPr marL="324006" indent="-32400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nb-NO" sz="2173" b="1" dirty="0">
                <a:ea typeface="+mj-ea"/>
                <a:cs typeface="Segoe UI Semibold" panose="020B0702040204020203" pitchFamily="34" charset="0"/>
              </a:rPr>
              <a:t>Rett å slett å komme i gang...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ABFA53-B628-BAD8-4115-BA33595F7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495" y="1780339"/>
            <a:ext cx="5734983" cy="3371575"/>
          </a:xfrm>
          <a:prstGeom prst="rect">
            <a:avLst/>
          </a:prstGeom>
        </p:spPr>
      </p:pic>
      <p:sp>
        <p:nvSpPr>
          <p:cNvPr id="12" name="Rectangle: Rounded Corners 1">
            <a:extLst>
              <a:ext uri="{FF2B5EF4-FFF2-40B4-BE49-F238E27FC236}">
                <a16:creationId xmlns:a16="http://schemas.microsoft.com/office/drawing/2014/main" id="{E4E8B43A-88F6-C10F-D745-AFA322944918}"/>
              </a:ext>
            </a:extLst>
          </p:cNvPr>
          <p:cNvSpPr/>
          <p:nvPr/>
        </p:nvSpPr>
        <p:spPr>
          <a:xfrm>
            <a:off x="5707403" y="1305774"/>
            <a:ext cx="4926370" cy="101656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</a:rPr>
              <a:t>Eks</a:t>
            </a:r>
            <a:r>
              <a:rPr lang="nb-NO" sz="2400" dirty="0">
                <a:solidFill>
                  <a:schemeClr val="bg1"/>
                </a:solidFill>
              </a:rPr>
              <a:t>: med bruk av </a:t>
            </a:r>
            <a:r>
              <a:rPr lang="nb-NO" sz="2400" b="1" dirty="0">
                <a:solidFill>
                  <a:schemeClr val="bg1"/>
                </a:solidFill>
              </a:rPr>
              <a:t>OpenChat</a:t>
            </a:r>
            <a:r>
              <a:rPr lang="nb-NO" sz="2400" dirty="0">
                <a:solidFill>
                  <a:schemeClr val="bg1"/>
                </a:solidFill>
              </a:rPr>
              <a:t> og innhenting av nettinnhold for en chatbot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026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D3F3E6-CE2C-F858-3717-B33DC5A5FF8D}"/>
              </a:ext>
            </a:extLst>
          </p:cNvPr>
          <p:cNvSpPr/>
          <p:nvPr/>
        </p:nvSpPr>
        <p:spPr>
          <a:xfrm>
            <a:off x="7243958" y="3916770"/>
            <a:ext cx="1905754" cy="1301524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>
                    <a:lumMod val="25000"/>
                  </a:schemeClr>
                </a:solidFill>
              </a:rPr>
              <a:t>Språkmodell </a:t>
            </a:r>
            <a:br>
              <a:rPr lang="nb-NO" sz="2400" b="1">
                <a:solidFill>
                  <a:schemeClr val="bg2">
                    <a:lumMod val="25000"/>
                  </a:schemeClr>
                </a:solidFill>
              </a:rPr>
            </a:br>
            <a:r>
              <a:rPr lang="nb-NO" sz="2400" b="1">
                <a:solidFill>
                  <a:schemeClr val="bg2">
                    <a:lumMod val="25000"/>
                  </a:schemeClr>
                </a:solidFill>
              </a:rPr>
              <a:t>(GPT)</a:t>
            </a:r>
            <a:endParaRPr lang="en-US" sz="24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4DE0BF-F3DA-FFCE-8B9F-D0083F05F4BD}"/>
              </a:ext>
            </a:extLst>
          </p:cNvPr>
          <p:cNvSpPr/>
          <p:nvPr/>
        </p:nvSpPr>
        <p:spPr>
          <a:xfrm>
            <a:off x="973165" y="1492577"/>
            <a:ext cx="3415227" cy="992707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2">
                    <a:lumMod val="25000"/>
                  </a:schemeClr>
                </a:solidFill>
              </a:rPr>
              <a:t>Hvordan får jeg nullstilt passordet på min trådløse ruter?</a:t>
            </a:r>
            <a:endParaRPr 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305BED6-5514-A36C-AD3E-D1653DA158E4}"/>
              </a:ext>
            </a:extLst>
          </p:cNvPr>
          <p:cNvSpPr/>
          <p:nvPr/>
        </p:nvSpPr>
        <p:spPr>
          <a:xfrm>
            <a:off x="804022" y="522337"/>
            <a:ext cx="4409074" cy="72448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</a:rPr>
              <a:t>Gi sluttbrukere et enklere grensesnitt mot informasjon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81ECC90-F22D-C87E-3C7E-4382D965BD61}"/>
              </a:ext>
            </a:extLst>
          </p:cNvPr>
          <p:cNvSpPr/>
          <p:nvPr/>
        </p:nvSpPr>
        <p:spPr>
          <a:xfrm>
            <a:off x="5957467" y="504338"/>
            <a:ext cx="4170806" cy="74848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</a:rPr>
              <a:t>Operere som både ChatBot og søkefunksjon mot data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FAA7A8D-8195-53D5-8E27-B0E4C263B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5081"/>
            <a:ext cx="1753799" cy="1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049779D9-2F85-40ED-A771-9881517F7F57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 flipV="1">
            <a:off x="871036" y="1988930"/>
            <a:ext cx="102130" cy="86401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ylinder 3">
            <a:extLst>
              <a:ext uri="{FF2B5EF4-FFF2-40B4-BE49-F238E27FC236}">
                <a16:creationId xmlns:a16="http://schemas.microsoft.com/office/drawing/2014/main" id="{405B565A-16F2-15D8-3590-1B90BD6D5D31}"/>
              </a:ext>
            </a:extLst>
          </p:cNvPr>
          <p:cNvSpPr/>
          <p:nvPr/>
        </p:nvSpPr>
        <p:spPr>
          <a:xfrm>
            <a:off x="7361940" y="1798900"/>
            <a:ext cx="1680703" cy="1452294"/>
          </a:xfrm>
          <a:prstGeom prst="can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Bruker veiledninger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F0EA3D9-6437-2C03-BA6C-4EF9D78F346C}"/>
              </a:ext>
            </a:extLst>
          </p:cNvPr>
          <p:cNvSpPr/>
          <p:nvPr/>
        </p:nvSpPr>
        <p:spPr>
          <a:xfrm>
            <a:off x="919163" y="4826113"/>
            <a:ext cx="3448989" cy="943685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2">
                    <a:lumMod val="25000"/>
                  </a:schemeClr>
                </a:solidFill>
              </a:rPr>
              <a:t>Har du følgende modem må du gjøre følgende</a:t>
            </a:r>
            <a:endParaRPr 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1AB33FC-3DF8-D3DA-1E62-AD9ADDDDF924}"/>
              </a:ext>
            </a:extLst>
          </p:cNvPr>
          <p:cNvCxnSpPr>
            <a:cxnSpLocks/>
            <a:stCxn id="8" idx="0"/>
            <a:endCxn id="4" idx="3"/>
          </p:cNvCxnSpPr>
          <p:nvPr/>
        </p:nvCxnSpPr>
        <p:spPr>
          <a:xfrm flipV="1">
            <a:off x="8196835" y="3251194"/>
            <a:ext cx="5457" cy="6655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A73C3F5-706C-D80C-D1DD-974C8CBAC6BD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876901" y="4347904"/>
            <a:ext cx="42262" cy="95005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7A2756E-D88B-08D5-65DE-8822347B7D86}"/>
              </a:ext>
            </a:extLst>
          </p:cNvPr>
          <p:cNvSpPr/>
          <p:nvPr/>
        </p:nvSpPr>
        <p:spPr>
          <a:xfrm>
            <a:off x="4101139" y="3189984"/>
            <a:ext cx="1702780" cy="828012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Web Grensesnitt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78B20C3-A5E6-A492-9BDE-DDFD33F45371}"/>
              </a:ext>
            </a:extLst>
          </p:cNvPr>
          <p:cNvCxnSpPr>
            <a:cxnSpLocks/>
            <a:stCxn id="25" idx="2"/>
            <a:endCxn id="5" idx="3"/>
          </p:cNvCxnSpPr>
          <p:nvPr/>
        </p:nvCxnSpPr>
        <p:spPr>
          <a:xfrm rot="5400000">
            <a:off x="4020361" y="4365788"/>
            <a:ext cx="1279960" cy="584377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CAE54308-F1D8-562E-D253-6AB430CEBBAA}"/>
              </a:ext>
            </a:extLst>
          </p:cNvPr>
          <p:cNvCxnSpPr>
            <a:cxnSpLocks/>
            <a:stCxn id="31" idx="3"/>
            <a:endCxn id="25" idx="0"/>
          </p:cNvCxnSpPr>
          <p:nvPr/>
        </p:nvCxnSpPr>
        <p:spPr>
          <a:xfrm>
            <a:off x="4388391" y="1988931"/>
            <a:ext cx="564138" cy="1201053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C9D19FE-9ABD-5BB2-FDF5-1DC4D63719D5}"/>
              </a:ext>
            </a:extLst>
          </p:cNvPr>
          <p:cNvCxnSpPr>
            <a:cxnSpLocks/>
            <a:stCxn id="25" idx="3"/>
            <a:endCxn id="8" idx="1"/>
          </p:cNvCxnSpPr>
          <p:nvPr/>
        </p:nvCxnSpPr>
        <p:spPr>
          <a:xfrm>
            <a:off x="5803919" y="3603990"/>
            <a:ext cx="1440039" cy="96354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2B62EDE-3C6B-47CD-6E03-F6C0A2AD3C88}"/>
              </a:ext>
            </a:extLst>
          </p:cNvPr>
          <p:cNvSpPr txBox="1"/>
          <p:nvPr/>
        </p:nvSpPr>
        <p:spPr>
          <a:xfrm>
            <a:off x="5280297" y="4598906"/>
            <a:ext cx="1956053" cy="877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701" b="1" i="1" dirty="0"/>
              <a:t>Prompt: </a:t>
            </a:r>
            <a:r>
              <a:rPr lang="nb-NO" sz="1701" i="1" dirty="0"/>
              <a:t>Finn svar på nullstilling av passord</a:t>
            </a:r>
            <a:endParaRPr lang="en-US" sz="1701" i="1" dirty="0"/>
          </a:p>
        </p:txBody>
      </p:sp>
      <p:cxnSp>
        <p:nvCxnSpPr>
          <p:cNvPr id="53" name="Connector: Elbow 12">
            <a:extLst>
              <a:ext uri="{FF2B5EF4-FFF2-40B4-BE49-F238E27FC236}">
                <a16:creationId xmlns:a16="http://schemas.microsoft.com/office/drawing/2014/main" id="{AD71CC79-6048-84F7-4D67-3A8FE1A89085}"/>
              </a:ext>
            </a:extLst>
          </p:cNvPr>
          <p:cNvCxnSpPr>
            <a:cxnSpLocks/>
            <a:stCxn id="4" idx="4"/>
            <a:endCxn id="8" idx="3"/>
          </p:cNvCxnSpPr>
          <p:nvPr/>
        </p:nvCxnSpPr>
        <p:spPr>
          <a:xfrm>
            <a:off x="9042644" y="2525047"/>
            <a:ext cx="107068" cy="2042485"/>
          </a:xfrm>
          <a:prstGeom prst="bentConnector3">
            <a:avLst>
              <a:gd name="adj1" fmla="val 301746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58F6513-3278-3F3C-C19E-0D178E39E119}"/>
              </a:ext>
            </a:extLst>
          </p:cNvPr>
          <p:cNvSpPr txBox="1"/>
          <p:nvPr/>
        </p:nvSpPr>
        <p:spPr>
          <a:xfrm>
            <a:off x="9368332" y="2956085"/>
            <a:ext cx="1956053" cy="1255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512" b="1" i="1" dirty="0"/>
              <a:t>Prompt: </a:t>
            </a:r>
            <a:r>
              <a:rPr lang="nb-NO" sz="1512" i="1" dirty="0"/>
              <a:t>Lag brukerveiledninger med steg for steg fremgangsmåte for ikke tekniske personer</a:t>
            </a:r>
            <a:endParaRPr lang="en-US" sz="1512" i="1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B2A066E-AEB8-9925-FAC0-50A78D5AF467}"/>
              </a:ext>
            </a:extLst>
          </p:cNvPr>
          <p:cNvSpPr/>
          <p:nvPr/>
        </p:nvSpPr>
        <p:spPr>
          <a:xfrm>
            <a:off x="5304502" y="2522051"/>
            <a:ext cx="1507445" cy="490226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E-post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D1983BA2-97F2-3C8C-B4E1-FD4A6829DCC8}"/>
              </a:ext>
            </a:extLst>
          </p:cNvPr>
          <p:cNvCxnSpPr>
            <a:cxnSpLocks/>
            <a:stCxn id="31" idx="3"/>
            <a:endCxn id="69" idx="0"/>
          </p:cNvCxnSpPr>
          <p:nvPr/>
        </p:nvCxnSpPr>
        <p:spPr>
          <a:xfrm>
            <a:off x="4388391" y="1988930"/>
            <a:ext cx="1669833" cy="533121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660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B78D8F87-9D6D-2E0A-6CC4-57E5F643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200" dirty="0"/>
              <a:t>Automatisk generering av dokumentasjon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978F6-62F9-6CCE-EC80-43ADF5ECE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83" y="1586108"/>
            <a:ext cx="5566803" cy="4183910"/>
          </a:xfrm>
          <a:prstGeom prst="rect">
            <a:avLst/>
          </a:prstGeom>
        </p:spPr>
      </p:pic>
      <p:sp>
        <p:nvSpPr>
          <p:cNvPr id="2" name="Rectangle: Rounded Corners 6">
            <a:extLst>
              <a:ext uri="{FF2B5EF4-FFF2-40B4-BE49-F238E27FC236}">
                <a16:creationId xmlns:a16="http://schemas.microsoft.com/office/drawing/2014/main" id="{EB9AD551-71BF-F2A2-A9E4-A3A9A92B8881}"/>
              </a:ext>
            </a:extLst>
          </p:cNvPr>
          <p:cNvSpPr/>
          <p:nvPr/>
        </p:nvSpPr>
        <p:spPr>
          <a:xfrm>
            <a:off x="5693068" y="2702097"/>
            <a:ext cx="3336993" cy="1226594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err="1">
                <a:solidFill>
                  <a:schemeClr val="bg1"/>
                </a:solidFill>
              </a:rPr>
              <a:t>Leser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kildekode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og</a:t>
            </a:r>
            <a:r>
              <a:rPr lang="en-US" sz="2400" b="1">
                <a:solidFill>
                  <a:schemeClr val="bg1"/>
                </a:solidFill>
              </a:rPr>
              <a:t> lager </a:t>
            </a:r>
            <a:r>
              <a:rPr lang="en-US" sz="2400" b="1" err="1">
                <a:solidFill>
                  <a:schemeClr val="bg1"/>
                </a:solidFill>
              </a:rPr>
              <a:t>automatisk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tilhørnede</a:t>
            </a:r>
            <a:r>
              <a:rPr lang="en-US" sz="2400" b="1">
                <a:solidFill>
                  <a:schemeClr val="bg1"/>
                </a:solidFill>
              </a:rPr>
              <a:t> </a:t>
            </a:r>
            <a:r>
              <a:rPr lang="en-US" sz="2400" b="1" err="1">
                <a:solidFill>
                  <a:schemeClr val="bg1"/>
                </a:solidFill>
              </a:rPr>
              <a:t>dokumentasjon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27AC4-1631-1BA4-DD51-39B33A726DB9}"/>
              </a:ext>
            </a:extLst>
          </p:cNvPr>
          <p:cNvSpPr txBox="1"/>
          <p:nvPr/>
        </p:nvSpPr>
        <p:spPr>
          <a:xfrm>
            <a:off x="6319513" y="3982688"/>
            <a:ext cx="5760156" cy="354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1" dirty="0">
                <a:hlinkClick r:id="rId3"/>
              </a:rPr>
              <a:t>eli64s/readme-ai:</a:t>
            </a:r>
            <a:endParaRPr lang="en-US" sz="1701" dirty="0"/>
          </a:p>
        </p:txBody>
      </p:sp>
    </p:spTree>
    <p:extLst>
      <p:ext uri="{BB962C8B-B14F-4D97-AF65-F5344CB8AC3E}">
        <p14:creationId xmlns:p14="http://schemas.microsoft.com/office/powerpoint/2010/main" val="1007816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629170" y="481914"/>
            <a:ext cx="10159176" cy="515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spc="-47" dirty="0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Begrensningene med språkmodeller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507640B-F86F-933A-4021-4F39686E567B}"/>
              </a:ext>
            </a:extLst>
          </p:cNvPr>
          <p:cNvSpPr/>
          <p:nvPr/>
        </p:nvSpPr>
        <p:spPr>
          <a:xfrm>
            <a:off x="7328967" y="1354851"/>
            <a:ext cx="3431582" cy="998186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</a:rPr>
              <a:t>Ikke tilgang til nyere informasjon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274A47-9B87-7FB0-FA9A-AB50C48E5CF9}"/>
              </a:ext>
            </a:extLst>
          </p:cNvPr>
          <p:cNvSpPr/>
          <p:nvPr/>
        </p:nvSpPr>
        <p:spPr>
          <a:xfrm>
            <a:off x="7325012" y="2487216"/>
            <a:ext cx="3435537" cy="68604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</a:rPr>
              <a:t>Kan ikke lære nye ting 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B23140-7199-5621-A87B-5EE64287498E}"/>
              </a:ext>
            </a:extLst>
          </p:cNvPr>
          <p:cNvSpPr/>
          <p:nvPr/>
        </p:nvSpPr>
        <p:spPr>
          <a:xfrm>
            <a:off x="7324991" y="3273577"/>
            <a:ext cx="3435558" cy="611924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</a:rPr>
              <a:t>Ingen kildevalidering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452597B-EF83-66FB-6E11-CB5ACED2BDBC}"/>
              </a:ext>
            </a:extLst>
          </p:cNvPr>
          <p:cNvSpPr/>
          <p:nvPr/>
        </p:nvSpPr>
        <p:spPr>
          <a:xfrm>
            <a:off x="7306600" y="3991687"/>
            <a:ext cx="3455727" cy="86198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</a:rPr>
              <a:t>Ingen evne til å forstå større kontekst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C7AB8C-3CC5-57EA-72E0-17ACC6C477D5}"/>
              </a:ext>
            </a:extLst>
          </p:cNvPr>
          <p:cNvSpPr/>
          <p:nvPr/>
        </p:nvSpPr>
        <p:spPr>
          <a:xfrm>
            <a:off x="7352788" y="4998313"/>
            <a:ext cx="3435558" cy="74198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</a:rPr>
              <a:t>Designet for å være chat  basert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0F3A33-28A6-30C9-470F-F7C85B6DF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5" y="1468182"/>
            <a:ext cx="7014549" cy="230793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F3DEE2B-BFEF-D606-4DD7-C8637AC95F2D}"/>
              </a:ext>
            </a:extLst>
          </p:cNvPr>
          <p:cNvSpPr/>
          <p:nvPr/>
        </p:nvSpPr>
        <p:spPr>
          <a:xfrm>
            <a:off x="2083758" y="3613406"/>
            <a:ext cx="3424832" cy="47158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</a:rPr>
              <a:t>Ikke Internett tilgang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21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22C7E7-26DB-2533-6E95-8BBFF2E8F7D7}"/>
              </a:ext>
            </a:extLst>
          </p:cNvPr>
          <p:cNvSpPr/>
          <p:nvPr/>
        </p:nvSpPr>
        <p:spPr>
          <a:xfrm>
            <a:off x="4595838" y="4407320"/>
            <a:ext cx="2046388" cy="1443985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Bildegjenkjenning som kan brukes til å beskrive innhold i bilder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C3B6F4-3262-C922-2CC7-5DC7B185E9C4}"/>
              </a:ext>
            </a:extLst>
          </p:cNvPr>
          <p:cNvSpPr/>
          <p:nvPr/>
        </p:nvSpPr>
        <p:spPr>
          <a:xfrm>
            <a:off x="5828015" y="1795675"/>
            <a:ext cx="2269352" cy="2077983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Kan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forstå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og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tolke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naturlig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språk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og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deretter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</a:rPr>
              <a:t>skape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</a:rPr>
              <a:t>visuelt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</a:rPr>
              <a:t>innhold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som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svarer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til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beskrivelsen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370997-8D80-0FDC-EE00-731C8F223BDD}"/>
              </a:ext>
            </a:extLst>
          </p:cNvPr>
          <p:cNvSpPr/>
          <p:nvPr/>
        </p:nvSpPr>
        <p:spPr>
          <a:xfrm>
            <a:off x="8582474" y="1798740"/>
            <a:ext cx="2276120" cy="2077983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En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samling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av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modeller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som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kan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</a:rPr>
              <a:t>tolke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</a:rPr>
              <a:t>og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</a:rPr>
              <a:t>generere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</a:rPr>
              <a:t>naturlig</a:t>
            </a:r>
            <a:r>
              <a:rPr lang="en-US" sz="2000" b="1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bg2">
                    <a:lumMod val="25000"/>
                  </a:schemeClr>
                </a:solidFill>
              </a:rPr>
              <a:t>språk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. (Det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som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brukes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til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sz="2000" err="1">
                <a:solidFill>
                  <a:schemeClr val="bg2">
                    <a:lumMod val="25000"/>
                  </a:schemeClr>
                </a:solidFill>
              </a:rPr>
              <a:t>ChatGPT</a:t>
            </a:r>
            <a:r>
              <a:rPr lang="en-US" sz="200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8934CC-DE4A-12FB-92A2-CFFA915E91F8}"/>
              </a:ext>
            </a:extLst>
          </p:cNvPr>
          <p:cNvSpPr/>
          <p:nvPr/>
        </p:nvSpPr>
        <p:spPr>
          <a:xfrm>
            <a:off x="697848" y="1826494"/>
            <a:ext cx="2108784" cy="2083058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Kan tolke og lage applikasjonskode.</a:t>
            </a:r>
            <a:br>
              <a:rPr lang="nb-NO" sz="2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 Brukes i dag blant annet til </a:t>
            </a:r>
            <a:r>
              <a:rPr lang="nb-NO" sz="2000" b="1" dirty="0" err="1">
                <a:solidFill>
                  <a:schemeClr val="bg2">
                    <a:lumMod val="25000"/>
                  </a:schemeClr>
                </a:solidFill>
              </a:rPr>
              <a:t>Github</a:t>
            </a:r>
            <a:r>
              <a:rPr lang="nb-NO" sz="2000" b="1" dirty="0">
                <a:solidFill>
                  <a:schemeClr val="bg2">
                    <a:lumMod val="25000"/>
                  </a:schemeClr>
                </a:solidFill>
              </a:rPr>
              <a:t> Co-Pilot</a:t>
            </a:r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680656" y="485981"/>
            <a:ext cx="10159176" cy="515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spc="-47" dirty="0" err="1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Annen</a:t>
            </a:r>
            <a:r>
              <a:rPr lang="en-GB" b="1" spc="-47" dirty="0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 </a:t>
            </a:r>
            <a:r>
              <a:rPr lang="en-GB" b="1" spc="-47" dirty="0" err="1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funksjonaliteten</a:t>
            </a:r>
            <a:r>
              <a:rPr lang="en-GB" b="1" spc="-47" dirty="0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 </a:t>
            </a:r>
            <a:r>
              <a:rPr lang="en-GB" b="1" spc="-47" dirty="0" err="1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fra</a:t>
            </a:r>
            <a:r>
              <a:rPr lang="en-GB" b="1" spc="-47" dirty="0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 </a:t>
            </a:r>
            <a:r>
              <a:rPr lang="en-GB" b="1" spc="-47" dirty="0" err="1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OpenAI</a:t>
            </a:r>
            <a:endParaRPr lang="en-GB" b="1" spc="-47" dirty="0">
              <a:ln w="3175">
                <a:noFill/>
              </a:ln>
              <a:solidFill>
                <a:schemeClr val="accent2"/>
              </a:solidFill>
              <a:ea typeface="+mn-ea"/>
              <a:cs typeface="Segoe UI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27093E-B6D4-395A-3DC5-63F9477E0F09}"/>
              </a:ext>
            </a:extLst>
          </p:cNvPr>
          <p:cNvSpPr/>
          <p:nvPr/>
        </p:nvSpPr>
        <p:spPr>
          <a:xfrm>
            <a:off x="530107" y="1409870"/>
            <a:ext cx="2383109" cy="47177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3200" b="1" dirty="0">
                <a:solidFill>
                  <a:schemeClr val="bg1"/>
                </a:solidFill>
              </a:rPr>
              <a:t>Codex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DA1877-D289-CFC7-C567-BA94617CEA92}"/>
              </a:ext>
            </a:extLst>
          </p:cNvPr>
          <p:cNvSpPr/>
          <p:nvPr/>
        </p:nvSpPr>
        <p:spPr>
          <a:xfrm>
            <a:off x="8414017" y="1404655"/>
            <a:ext cx="2590761" cy="467619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3200" b="1">
                <a:solidFill>
                  <a:schemeClr val="bg1"/>
                </a:solidFill>
              </a:rPr>
              <a:t>GPT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AC8752-8DFE-4AD0-8EFA-CB510C058FF1}"/>
              </a:ext>
            </a:extLst>
          </p:cNvPr>
          <p:cNvSpPr/>
          <p:nvPr/>
        </p:nvSpPr>
        <p:spPr>
          <a:xfrm>
            <a:off x="5648015" y="1404038"/>
            <a:ext cx="2619634" cy="465172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3200" b="1">
                <a:solidFill>
                  <a:schemeClr val="bg1"/>
                </a:solidFill>
              </a:rPr>
              <a:t>DALL-E</a:t>
            </a:r>
            <a:endParaRPr lang="en-US" sz="3200" b="1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1BFE1E-6010-BC0F-2EA1-787F86672038}"/>
              </a:ext>
            </a:extLst>
          </p:cNvPr>
          <p:cNvSpPr/>
          <p:nvPr/>
        </p:nvSpPr>
        <p:spPr>
          <a:xfrm>
            <a:off x="3275717" y="1813186"/>
            <a:ext cx="1995169" cy="2077983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2">
                    <a:lumMod val="25000"/>
                  </a:schemeClr>
                </a:solidFill>
              </a:rPr>
              <a:t>Tale-til-tekst. Brukes allerede blant annet hos UiO for transkribering av forelesninger</a:t>
            </a:r>
            <a:endParaRPr 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FAAC612-DDDE-8EF3-2752-F1E6FAC32F6E}"/>
              </a:ext>
            </a:extLst>
          </p:cNvPr>
          <p:cNvSpPr/>
          <p:nvPr/>
        </p:nvSpPr>
        <p:spPr>
          <a:xfrm>
            <a:off x="3089592" y="1404214"/>
            <a:ext cx="2383109" cy="47637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3200" b="1" dirty="0">
                <a:solidFill>
                  <a:schemeClr val="bg1"/>
                </a:solidFill>
              </a:rPr>
              <a:t>Whisper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C84AD9-CF8F-4CB2-D749-4F8AF280498F}"/>
              </a:ext>
            </a:extLst>
          </p:cNvPr>
          <p:cNvSpPr/>
          <p:nvPr/>
        </p:nvSpPr>
        <p:spPr>
          <a:xfrm>
            <a:off x="4430043" y="4072857"/>
            <a:ext cx="2383109" cy="42237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800" b="1" dirty="0">
                <a:solidFill>
                  <a:schemeClr val="bg1"/>
                </a:solidFill>
              </a:rPr>
              <a:t>CLIP (GPT-V)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49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B445EE-3060-C9F4-6226-8D0CD1BCB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04" y="483485"/>
            <a:ext cx="10159332" cy="515919"/>
          </a:xfrm>
        </p:spPr>
        <p:txBody>
          <a:bodyPr>
            <a:normAutofit fontScale="90000"/>
          </a:bodyPr>
          <a:lstStyle/>
          <a:p>
            <a:r>
              <a:rPr lang="en-GB" sz="4900" dirty="0" err="1"/>
              <a:t>Hva</a:t>
            </a:r>
            <a:r>
              <a:rPr lang="en-GB" sz="4900" dirty="0"/>
              <a:t> med </a:t>
            </a:r>
            <a:r>
              <a:rPr lang="en-GB" sz="4900" dirty="0" err="1"/>
              <a:t>sikkerheten</a:t>
            </a:r>
            <a:r>
              <a:rPr lang="en-GB" sz="4900" dirty="0"/>
              <a:t> </a:t>
            </a:r>
            <a:r>
              <a:rPr lang="en-GB" sz="4900" dirty="0" err="1"/>
              <a:t>rundt</a:t>
            </a:r>
            <a:r>
              <a:rPr lang="en-GB" sz="4900" dirty="0"/>
              <a:t> bruk </a:t>
            </a:r>
            <a:r>
              <a:rPr lang="en-GB" sz="4900" dirty="0" err="1"/>
              <a:t>av</a:t>
            </a:r>
            <a:r>
              <a:rPr lang="en-GB" sz="4900" dirty="0"/>
              <a:t> GPT?</a:t>
            </a:r>
            <a:br>
              <a:rPr lang="en-GB" sz="3024" dirty="0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</a:b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473EA1F-08C0-8409-D20F-2741A5A0F8C3}"/>
              </a:ext>
            </a:extLst>
          </p:cNvPr>
          <p:cNvSpPr/>
          <p:nvPr/>
        </p:nvSpPr>
        <p:spPr>
          <a:xfrm>
            <a:off x="732826" y="1237959"/>
            <a:ext cx="3929186" cy="706464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u="sng" dirty="0">
                <a:solidFill>
                  <a:schemeClr val="bg1"/>
                </a:solidFill>
              </a:rPr>
              <a:t>Prompts vil ikke </a:t>
            </a:r>
            <a:r>
              <a:rPr lang="nb-NO" sz="2400" dirty="0">
                <a:solidFill>
                  <a:schemeClr val="bg1"/>
                </a:solidFill>
              </a:rPr>
              <a:t>bli gjort tilgjengelig for andre brukere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AF82CFC-A6E4-EB29-2750-DA0910833ADA}"/>
              </a:ext>
            </a:extLst>
          </p:cNvPr>
          <p:cNvSpPr/>
          <p:nvPr/>
        </p:nvSpPr>
        <p:spPr>
          <a:xfrm>
            <a:off x="753937" y="2080018"/>
            <a:ext cx="3926152" cy="76942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u="sng" dirty="0">
                <a:solidFill>
                  <a:schemeClr val="bg1"/>
                </a:solidFill>
              </a:rPr>
              <a:t>Prompts kan bli brukt </a:t>
            </a:r>
            <a:r>
              <a:rPr lang="nb-NO" sz="2400" dirty="0">
                <a:solidFill>
                  <a:schemeClr val="bg1"/>
                </a:solidFill>
              </a:rPr>
              <a:t>av OpenAI for videreutvikling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CB65E6-9E45-2E6F-6996-9E97B3CA65DC}"/>
              </a:ext>
            </a:extLst>
          </p:cNvPr>
          <p:cNvSpPr/>
          <p:nvPr/>
        </p:nvSpPr>
        <p:spPr>
          <a:xfrm>
            <a:off x="812808" y="4662963"/>
            <a:ext cx="3866631" cy="623179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dirty="0">
                <a:solidFill>
                  <a:schemeClr val="bg1"/>
                </a:solidFill>
              </a:rPr>
              <a:t>Ikke tilgjengelig som egen tjeneste innenfor Europa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CDBB26-AFE8-6019-3374-D4F3DB9FC13B}"/>
              </a:ext>
            </a:extLst>
          </p:cNvPr>
          <p:cNvSpPr/>
          <p:nvPr/>
        </p:nvSpPr>
        <p:spPr>
          <a:xfrm>
            <a:off x="793704" y="3838525"/>
            <a:ext cx="3901090" cy="65414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dirty="0">
                <a:solidFill>
                  <a:schemeClr val="bg1"/>
                </a:solidFill>
              </a:rPr>
              <a:t>All data prosesseres på et datasenter i USA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3B191E2-3BDA-1168-AD4B-BFDA05706C5F}"/>
              </a:ext>
            </a:extLst>
          </p:cNvPr>
          <p:cNvSpPr/>
          <p:nvPr/>
        </p:nvSpPr>
        <p:spPr>
          <a:xfrm>
            <a:off x="762727" y="2990040"/>
            <a:ext cx="3929285" cy="70025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dirty="0">
                <a:solidFill>
                  <a:schemeClr val="bg1"/>
                </a:solidFill>
              </a:rPr>
              <a:t>Spørringer via API </a:t>
            </a:r>
            <a:r>
              <a:rPr lang="nb-NO" sz="2400" b="1" u="sng" dirty="0">
                <a:solidFill>
                  <a:schemeClr val="bg1"/>
                </a:solidFill>
              </a:rPr>
              <a:t>blir ikke </a:t>
            </a:r>
            <a:r>
              <a:rPr lang="nb-NO" sz="2400" dirty="0">
                <a:solidFill>
                  <a:schemeClr val="bg1"/>
                </a:solidFill>
              </a:rPr>
              <a:t>brukt men lagres i 30 dager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2AC7A5-20E4-773C-05AA-D0407A51D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060" y="1237959"/>
            <a:ext cx="6357556" cy="37619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26BF4598-67BE-B858-4B32-2C2B9505B6FB}"/>
              </a:ext>
            </a:extLst>
          </p:cNvPr>
          <p:cNvSpPr/>
          <p:nvPr/>
        </p:nvSpPr>
        <p:spPr>
          <a:xfrm>
            <a:off x="6621368" y="1882633"/>
            <a:ext cx="4485568" cy="1109136"/>
          </a:xfrm>
          <a:prstGeom prst="fram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23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084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8A7F28-DC46-C86A-6C55-437DFEBB5D64}"/>
              </a:ext>
            </a:extLst>
          </p:cNvPr>
          <p:cNvSpPr/>
          <p:nvPr/>
        </p:nvSpPr>
        <p:spPr>
          <a:xfrm>
            <a:off x="668146" y="3139767"/>
            <a:ext cx="1672772" cy="751402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Google sin språkmodeller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AC5B78-BADC-9D38-973B-C7F893BEBA39}"/>
              </a:ext>
            </a:extLst>
          </p:cNvPr>
          <p:cNvSpPr/>
          <p:nvPr/>
        </p:nvSpPr>
        <p:spPr>
          <a:xfrm>
            <a:off x="7749844" y="1746985"/>
            <a:ext cx="1995169" cy="2070602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LLM Platform som tilbyr både ChatGPT alternativ og</a:t>
            </a:r>
            <a:br>
              <a:rPr lang="nb-NO" sz="2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 fine-tunings mekanismer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BE8180-5B43-16BA-888F-E274823180DF}"/>
              </a:ext>
            </a:extLst>
          </p:cNvPr>
          <p:cNvSpPr/>
          <p:nvPr/>
        </p:nvSpPr>
        <p:spPr>
          <a:xfrm>
            <a:off x="5430015" y="1741729"/>
            <a:ext cx="1995169" cy="2230108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Lokal GPT med støtte for en rekke ulike </a:t>
            </a:r>
            <a:r>
              <a:rPr lang="nb-NO" sz="2000" dirty="0" err="1">
                <a:solidFill>
                  <a:schemeClr val="bg2">
                    <a:lumMod val="25000"/>
                  </a:schemeClr>
                </a:solidFill>
              </a:rPr>
              <a:t>open</a:t>
            </a:r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nb-NO" sz="2000" dirty="0" err="1">
                <a:solidFill>
                  <a:schemeClr val="bg2">
                    <a:lumMod val="25000"/>
                  </a:schemeClr>
                </a:solidFill>
              </a:rPr>
              <a:t>source</a:t>
            </a:r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br>
              <a:rPr lang="nb-NO" sz="20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språkmodeller</a:t>
            </a:r>
            <a:br>
              <a:rPr lang="nb-NO" sz="2000" dirty="0">
                <a:solidFill>
                  <a:schemeClr val="bg2">
                    <a:lumMod val="25000"/>
                  </a:schemeClr>
                </a:solidFill>
              </a:rPr>
            </a:b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4693F-23BF-45F9-69A7-ED31AEC77511}"/>
              </a:ext>
            </a:extLst>
          </p:cNvPr>
          <p:cNvSpPr/>
          <p:nvPr/>
        </p:nvSpPr>
        <p:spPr>
          <a:xfrm>
            <a:off x="3204788" y="1742782"/>
            <a:ext cx="1995169" cy="1989017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Utviklet av Meta kommer i ulike størrelser samt optimalisert for Chat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A884E1-6FD5-1816-CE5E-8ADF2FC90BEA}"/>
              </a:ext>
            </a:extLst>
          </p:cNvPr>
          <p:cNvSpPr/>
          <p:nvPr/>
        </p:nvSpPr>
        <p:spPr>
          <a:xfrm>
            <a:off x="612998" y="1795453"/>
            <a:ext cx="1740175" cy="845639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OpenAI Språkmodeller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639464" y="643421"/>
            <a:ext cx="10159176" cy="4934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spc="-47" err="1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Alternativer</a:t>
            </a:r>
            <a:r>
              <a:rPr lang="en-GB" b="1" spc="-47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 </a:t>
            </a:r>
            <a:r>
              <a:rPr lang="en-GB" b="1" spc="-47" err="1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og</a:t>
            </a:r>
            <a:r>
              <a:rPr lang="en-GB" b="1" spc="-47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 </a:t>
            </a:r>
            <a:r>
              <a:rPr lang="en-GB" b="1" spc="-47" err="1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økosystemet</a:t>
            </a:r>
            <a:endParaRPr lang="en-GB" b="1" spc="-47">
              <a:ln w="3175">
                <a:noFill/>
              </a:ln>
              <a:solidFill>
                <a:schemeClr val="accent2"/>
              </a:solidFill>
              <a:ea typeface="+mn-ea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FDE2532-F1FC-569F-18EF-0AB22ACE0ED8}"/>
              </a:ext>
            </a:extLst>
          </p:cNvPr>
          <p:cNvSpPr/>
          <p:nvPr/>
        </p:nvSpPr>
        <p:spPr>
          <a:xfrm>
            <a:off x="496442" y="1479870"/>
            <a:ext cx="1973159" cy="419756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 err="1">
                <a:solidFill>
                  <a:schemeClr val="bg1"/>
                </a:solidFill>
              </a:rPr>
              <a:t>Azure</a:t>
            </a:r>
            <a:r>
              <a:rPr lang="nb-NO" sz="2000" b="1" dirty="0">
                <a:solidFill>
                  <a:schemeClr val="bg1"/>
                </a:solidFill>
              </a:rPr>
              <a:t> </a:t>
            </a:r>
            <a:r>
              <a:rPr lang="nb-NO" sz="2000" b="1" dirty="0" err="1">
                <a:solidFill>
                  <a:schemeClr val="bg1"/>
                </a:solidFill>
              </a:rPr>
              <a:t>OpenAI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813FA8-A1A7-CAEB-4B2A-65E5EFBD586B}"/>
              </a:ext>
            </a:extLst>
          </p:cNvPr>
          <p:cNvSpPr/>
          <p:nvPr/>
        </p:nvSpPr>
        <p:spPr>
          <a:xfrm>
            <a:off x="3188300" y="1439991"/>
            <a:ext cx="2017188" cy="49547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</a:rPr>
              <a:t>LLaMa2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C5C3E70-CFD4-6529-8987-DA8C1D985C9E}"/>
              </a:ext>
            </a:extLst>
          </p:cNvPr>
          <p:cNvSpPr/>
          <p:nvPr/>
        </p:nvSpPr>
        <p:spPr>
          <a:xfrm>
            <a:off x="5452530" y="1418544"/>
            <a:ext cx="2017188" cy="49547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</a:rPr>
              <a:t>GPT4ALL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E89AFC-3AD8-9DE0-E6E6-C04D303174E5}"/>
              </a:ext>
            </a:extLst>
          </p:cNvPr>
          <p:cNvSpPr/>
          <p:nvPr/>
        </p:nvSpPr>
        <p:spPr>
          <a:xfrm>
            <a:off x="7753529" y="1397096"/>
            <a:ext cx="2017188" cy="49547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</a:rPr>
              <a:t>Mosaic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F34CF26-F1B4-84B4-4670-C2C522F09031}"/>
              </a:ext>
            </a:extLst>
          </p:cNvPr>
          <p:cNvSpPr/>
          <p:nvPr/>
        </p:nvSpPr>
        <p:spPr>
          <a:xfrm>
            <a:off x="3416251" y="3683301"/>
            <a:ext cx="6103314" cy="319809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</a:rPr>
              <a:t>Kan kjøres lokalt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8FBC4F-28C4-E26E-2CE8-4F517B90EA5F}"/>
              </a:ext>
            </a:extLst>
          </p:cNvPr>
          <p:cNvSpPr/>
          <p:nvPr/>
        </p:nvSpPr>
        <p:spPr>
          <a:xfrm>
            <a:off x="473870" y="2807599"/>
            <a:ext cx="2032500" cy="40570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</a:rPr>
              <a:t>Google </a:t>
            </a:r>
            <a:r>
              <a:rPr lang="nb-NO" sz="2000" b="1" err="1">
                <a:solidFill>
                  <a:schemeClr val="bg1"/>
                </a:solidFill>
              </a:rPr>
              <a:t>Vertex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48E9857-136C-8EAB-942E-79DAB255FD52}"/>
              </a:ext>
            </a:extLst>
          </p:cNvPr>
          <p:cNvSpPr/>
          <p:nvPr/>
        </p:nvSpPr>
        <p:spPr>
          <a:xfrm>
            <a:off x="3176569" y="4830446"/>
            <a:ext cx="2017188" cy="55288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 err="1">
                <a:solidFill>
                  <a:schemeClr val="bg1"/>
                </a:solidFill>
              </a:rPr>
              <a:t>Langchain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E6DD2A4-0193-0B74-8D95-46E3F664CF88}"/>
              </a:ext>
            </a:extLst>
          </p:cNvPr>
          <p:cNvSpPr/>
          <p:nvPr/>
        </p:nvSpPr>
        <p:spPr>
          <a:xfrm>
            <a:off x="5397780" y="4802830"/>
            <a:ext cx="2017188" cy="55288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Microsoft Semantic Kernel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9D054C3-8457-FCDE-1AEF-69C3BFDADBFD}"/>
              </a:ext>
            </a:extLst>
          </p:cNvPr>
          <p:cNvSpPr/>
          <p:nvPr/>
        </p:nvSpPr>
        <p:spPr>
          <a:xfrm>
            <a:off x="7695924" y="4792967"/>
            <a:ext cx="2017188" cy="55288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 err="1">
                <a:solidFill>
                  <a:schemeClr val="bg1"/>
                </a:solidFill>
              </a:rPr>
              <a:t>Vertex</a:t>
            </a:r>
            <a:r>
              <a:rPr lang="nb-NO" sz="2000" b="1" dirty="0">
                <a:solidFill>
                  <a:schemeClr val="bg1"/>
                </a:solidFill>
              </a:rPr>
              <a:t> AI Extensions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7108DA-FE00-9A03-47F8-7F808CBB03DE}"/>
              </a:ext>
            </a:extLst>
          </p:cNvPr>
          <p:cNvSpPr/>
          <p:nvPr/>
        </p:nvSpPr>
        <p:spPr>
          <a:xfrm>
            <a:off x="714106" y="4380652"/>
            <a:ext cx="1672772" cy="944427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2">
                    <a:lumMod val="25000"/>
                  </a:schemeClr>
                </a:solidFill>
              </a:rPr>
              <a:t>AWS sin språkmodeller + Claude</a:t>
            </a:r>
            <a:endParaRPr lang="en-US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3B519B0-875D-7DF2-F71D-E3DC6AFB67B9}"/>
              </a:ext>
            </a:extLst>
          </p:cNvPr>
          <p:cNvSpPr/>
          <p:nvPr/>
        </p:nvSpPr>
        <p:spPr>
          <a:xfrm>
            <a:off x="519829" y="4030101"/>
            <a:ext cx="2032500" cy="40570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AWS Bedrock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Left Bracket 20">
            <a:extLst>
              <a:ext uri="{FF2B5EF4-FFF2-40B4-BE49-F238E27FC236}">
                <a16:creationId xmlns:a16="http://schemas.microsoft.com/office/drawing/2014/main" id="{EE5B9634-5749-CA0C-EBCC-B70DD050AA94}"/>
              </a:ext>
            </a:extLst>
          </p:cNvPr>
          <p:cNvSpPr/>
          <p:nvPr/>
        </p:nvSpPr>
        <p:spPr>
          <a:xfrm>
            <a:off x="3027233" y="4669402"/>
            <a:ext cx="3333536" cy="1282934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Right Bracket 21">
            <a:extLst>
              <a:ext uri="{FF2B5EF4-FFF2-40B4-BE49-F238E27FC236}">
                <a16:creationId xmlns:a16="http://schemas.microsoft.com/office/drawing/2014/main" id="{AD029AC3-AE18-9341-4F00-74548F11E12A}"/>
              </a:ext>
            </a:extLst>
          </p:cNvPr>
          <p:cNvSpPr/>
          <p:nvPr/>
        </p:nvSpPr>
        <p:spPr>
          <a:xfrm>
            <a:off x="6507840" y="4670389"/>
            <a:ext cx="3241619" cy="1275328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EBE59C-3DA3-FA4C-9686-C7BA9E5BB3DB}"/>
              </a:ext>
            </a:extLst>
          </p:cNvPr>
          <p:cNvSpPr txBox="1"/>
          <p:nvPr/>
        </p:nvSpPr>
        <p:spPr>
          <a:xfrm>
            <a:off x="4106337" y="4182213"/>
            <a:ext cx="4614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/>
              <a:t>Integrasjonsrammeverk</a:t>
            </a:r>
            <a:endParaRPr lang="en-US" sz="2400" b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E074BC0-FACE-A4BD-E2B3-F8902D33A23F}"/>
              </a:ext>
            </a:extLst>
          </p:cNvPr>
          <p:cNvSpPr/>
          <p:nvPr/>
        </p:nvSpPr>
        <p:spPr>
          <a:xfrm>
            <a:off x="3195012" y="5419661"/>
            <a:ext cx="2017188" cy="422015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1"/>
                </a:solidFill>
              </a:rPr>
              <a:t>LLaMaindex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F1D3199-B569-B43A-948E-8D30B423CC61}"/>
              </a:ext>
            </a:extLst>
          </p:cNvPr>
          <p:cNvSpPr/>
          <p:nvPr/>
        </p:nvSpPr>
        <p:spPr>
          <a:xfrm>
            <a:off x="5403356" y="5408983"/>
            <a:ext cx="2017188" cy="422015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1"/>
                </a:solidFill>
              </a:rPr>
              <a:t>Streamlit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38DA927-5188-ED1F-061B-5DB3D7029ABF}"/>
              </a:ext>
            </a:extLst>
          </p:cNvPr>
          <p:cNvSpPr/>
          <p:nvPr/>
        </p:nvSpPr>
        <p:spPr>
          <a:xfrm>
            <a:off x="7699063" y="5392481"/>
            <a:ext cx="2017188" cy="422015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1"/>
                </a:solidFill>
              </a:rPr>
              <a:t>Chainlit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51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AE7266F1-2906-5892-449C-77AE94A065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777" y="1310377"/>
            <a:ext cx="10157199" cy="4106442"/>
          </a:xfrm>
        </p:spPr>
        <p:txBody>
          <a:bodyPr>
            <a:normAutofit/>
          </a:bodyPr>
          <a:lstStyle/>
          <a:p>
            <a:r>
              <a:rPr lang="nb-NO" sz="3200" dirty="0"/>
              <a:t>(Snart...) </a:t>
            </a:r>
            <a:r>
              <a:rPr lang="nb-NO" sz="3200" b="1" dirty="0"/>
              <a:t>37 år, gift, 2 barn og 4x4</a:t>
            </a:r>
          </a:p>
          <a:p>
            <a:r>
              <a:rPr lang="nb-NO" sz="3200" b="1"/>
              <a:t>Sky evangelist</a:t>
            </a:r>
            <a:r>
              <a:rPr lang="nb-NO" sz="1600" b="1" i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b-NO" sz="3200" b="1" dirty="0"/>
              <a:t>@ </a:t>
            </a:r>
            <a:r>
              <a:rPr lang="nb-NO" sz="3200" b="1"/>
              <a:t>Sopra</a:t>
            </a:r>
            <a:r>
              <a:rPr lang="nb-NO" sz="3200" b="1" dirty="0"/>
              <a:t> </a:t>
            </a:r>
            <a:r>
              <a:rPr lang="nb-NO" sz="3200" b="1"/>
              <a:t>Steria</a:t>
            </a:r>
            <a:endParaRPr lang="nb-NO" sz="3200" b="1" dirty="0"/>
          </a:p>
          <a:p>
            <a:r>
              <a:rPr lang="nb-NO" sz="3200" b="1" dirty="0"/>
              <a:t>Litt forfatter og </a:t>
            </a:r>
            <a:r>
              <a:rPr lang="nb-NO" sz="3200" b="1"/>
              <a:t>litt mer </a:t>
            </a:r>
            <a:r>
              <a:rPr lang="nb-NO" sz="3200" b="1" dirty="0"/>
              <a:t>blogger</a:t>
            </a:r>
          </a:p>
          <a:p>
            <a:r>
              <a:rPr lang="nb-NO" sz="3200" b="1" dirty="0"/>
              <a:t>Microsoft MVP </a:t>
            </a:r>
            <a:r>
              <a:rPr lang="nb-NO" sz="3200" b="1"/>
              <a:t>-</a:t>
            </a:r>
            <a:r>
              <a:rPr lang="nb-NO" sz="3200" b="1" dirty="0"/>
              <a:t> 10 år</a:t>
            </a:r>
          </a:p>
          <a:p>
            <a:r>
              <a:rPr lang="nb-NO" sz="3200" b="1" dirty="0"/>
              <a:t>Klient </a:t>
            </a:r>
            <a:r>
              <a:rPr lang="nb-NO" sz="3200" b="1" dirty="0">
                <a:sym typeface="Wingdings" pitchFamily="2" charset="2"/>
              </a:rPr>
              <a:t> </a:t>
            </a:r>
            <a:r>
              <a:rPr lang="nb-NO" sz="3200" b="1" dirty="0" err="1">
                <a:sym typeface="Wingdings" pitchFamily="2" charset="2"/>
              </a:rPr>
              <a:t>Azure</a:t>
            </a:r>
            <a:r>
              <a:rPr lang="nb-NO" sz="3200" b="1" dirty="0">
                <a:sym typeface="Wingdings" pitchFamily="2" charset="2"/>
              </a:rPr>
              <a:t>  Sikkerhet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03502297-8A10-F917-9502-3237E9C1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Litt om Marius</a:t>
            </a:r>
          </a:p>
        </p:txBody>
      </p:sp>
      <p:pic>
        <p:nvPicPr>
          <p:cNvPr id="9" name="Bilde 8" descr="Et bilde som inneholder utendørs, gress, hund, Hunderase&#10;&#10;Automatisk generert beskrivelse">
            <a:extLst>
              <a:ext uri="{FF2B5EF4-FFF2-40B4-BE49-F238E27FC236}">
                <a16:creationId xmlns:a16="http://schemas.microsoft.com/office/drawing/2014/main" id="{215602E1-F7A1-49C1-F8EE-61B29EFA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981" y="1439534"/>
            <a:ext cx="4341339" cy="397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94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7B8DA7D4-B6D2-67EE-0FD2-21727E730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Norske alternativer?</a:t>
            </a:r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67DE879F-715B-BCA7-860D-5A6EFC60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69" y="1492566"/>
            <a:ext cx="8066055" cy="1508536"/>
          </a:xfrm>
          <a:prstGeom prst="rect">
            <a:avLst/>
          </a:prstGeom>
        </p:spPr>
      </p:pic>
      <p:pic>
        <p:nvPicPr>
          <p:cNvPr id="6" name="Bilde 5">
            <a:extLst>
              <a:ext uri="{FF2B5EF4-FFF2-40B4-BE49-F238E27FC236}">
                <a16:creationId xmlns:a16="http://schemas.microsoft.com/office/drawing/2014/main" id="{EBDECE71-8A1E-1260-6416-2F189ED9B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51" y="3163729"/>
            <a:ext cx="7117153" cy="193400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FB1700-38F9-0BFD-F973-62568247F5A1}"/>
              </a:ext>
            </a:extLst>
          </p:cNvPr>
          <p:cNvSpPr/>
          <p:nvPr/>
        </p:nvSpPr>
        <p:spPr>
          <a:xfrm>
            <a:off x="7890933" y="4611930"/>
            <a:ext cx="3027402" cy="608265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3200" b="1" dirty="0">
                <a:solidFill>
                  <a:schemeClr val="bg1"/>
                </a:solidFill>
              </a:rPr>
              <a:t>LLaMa2 LLM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CC2980-4F58-CBC0-D94A-067D02C0CA67}"/>
              </a:ext>
            </a:extLst>
          </p:cNvPr>
          <p:cNvSpPr/>
          <p:nvPr/>
        </p:nvSpPr>
        <p:spPr>
          <a:xfrm>
            <a:off x="8118940" y="4131733"/>
            <a:ext cx="2786744" cy="514064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 err="1">
                <a:solidFill>
                  <a:schemeClr val="tx1">
                    <a:lumMod val="75000"/>
                  </a:schemeClr>
                </a:solidFill>
              </a:rPr>
              <a:t>RuterGPT</a:t>
            </a:r>
            <a:endParaRPr lang="en-US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A00D95B8-115E-0CB7-0475-3C7D02645DFA}"/>
              </a:ext>
            </a:extLst>
          </p:cNvPr>
          <p:cNvSpPr/>
          <p:nvPr/>
        </p:nvSpPr>
        <p:spPr>
          <a:xfrm>
            <a:off x="9174586" y="2498603"/>
            <a:ext cx="1927132" cy="1299065"/>
          </a:xfrm>
          <a:prstGeom prst="wedgeRectCallout">
            <a:avLst>
              <a:gd name="adj1" fmla="val -36563"/>
              <a:gd name="adj2" fmla="val 76786"/>
            </a:avLst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>
                    <a:lumMod val="25000"/>
                  </a:schemeClr>
                </a:solidFill>
              </a:rPr>
              <a:t>Bedre støtte for Norsk innhold</a:t>
            </a:r>
            <a:endParaRPr lang="en-US" sz="2400" b="1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340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976F6D19-895C-2B4A-6770-E3AB0F56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109" y="228013"/>
            <a:ext cx="10566286" cy="811150"/>
          </a:xfrm>
        </p:spPr>
        <p:txBody>
          <a:bodyPr>
            <a:normAutofit fontScale="90000"/>
          </a:bodyPr>
          <a:lstStyle/>
          <a:p>
            <a:r>
              <a:rPr lang="nb-NO" dirty="0"/>
              <a:t>Kan vi trene språkmodeller med våre egne data?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4CC5F7-03AC-0DD6-D274-75B4A39BE2D3}"/>
              </a:ext>
            </a:extLst>
          </p:cNvPr>
          <p:cNvSpPr/>
          <p:nvPr/>
        </p:nvSpPr>
        <p:spPr>
          <a:xfrm>
            <a:off x="4106872" y="3751083"/>
            <a:ext cx="1995961" cy="542525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Prompts</a:t>
            </a:r>
            <a:endParaRPr lang="en-US" sz="189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A4CF96D-A5DC-6C91-4B9C-ECF1CE9B3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712" y="4061839"/>
            <a:ext cx="1753799" cy="1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Up 20">
            <a:extLst>
              <a:ext uri="{FF2B5EF4-FFF2-40B4-BE49-F238E27FC236}">
                <a16:creationId xmlns:a16="http://schemas.microsoft.com/office/drawing/2014/main" id="{3E73E7B7-470B-35AF-B77B-2E96901C9F41}"/>
              </a:ext>
            </a:extLst>
          </p:cNvPr>
          <p:cNvSpPr/>
          <p:nvPr/>
        </p:nvSpPr>
        <p:spPr>
          <a:xfrm>
            <a:off x="4279134" y="2864297"/>
            <a:ext cx="572123" cy="880090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BA27FE0F-95DD-B2D3-C261-E683202D4BF1}"/>
              </a:ext>
            </a:extLst>
          </p:cNvPr>
          <p:cNvSpPr/>
          <p:nvPr/>
        </p:nvSpPr>
        <p:spPr>
          <a:xfrm rot="10800000">
            <a:off x="5253671" y="2887968"/>
            <a:ext cx="572123" cy="879861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508B17C-A83E-D60E-EEE6-54644BD24A75}"/>
              </a:ext>
            </a:extLst>
          </p:cNvPr>
          <p:cNvSpPr/>
          <p:nvPr/>
        </p:nvSpPr>
        <p:spPr>
          <a:xfrm>
            <a:off x="4099603" y="1494533"/>
            <a:ext cx="2156993" cy="1377754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268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Språkmodell mot egne data</a:t>
            </a:r>
            <a:endParaRPr lang="en-US" sz="2268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4585550-7B80-C7CD-151D-5E9396C99E1F}"/>
              </a:ext>
            </a:extLst>
          </p:cNvPr>
          <p:cNvSpPr/>
          <p:nvPr/>
        </p:nvSpPr>
        <p:spPr>
          <a:xfrm>
            <a:off x="533209" y="1523392"/>
            <a:ext cx="3210980" cy="122846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268" b="1" dirty="0">
                <a:solidFill>
                  <a:schemeClr val="bg1"/>
                </a:solidFill>
              </a:rPr>
              <a:t>1: Prompts</a:t>
            </a:r>
          </a:p>
          <a:p>
            <a:r>
              <a:rPr lang="nb-NO" sz="2268" b="1" dirty="0">
                <a:solidFill>
                  <a:schemeClr val="bg1"/>
                </a:solidFill>
              </a:rPr>
              <a:t>2: Fine-tuning</a:t>
            </a:r>
          </a:p>
          <a:p>
            <a:r>
              <a:rPr lang="nb-NO" sz="2268" b="1" dirty="0">
                <a:solidFill>
                  <a:schemeClr val="bg1"/>
                </a:solidFill>
              </a:rPr>
              <a:t>3: Grounding (RAG)</a:t>
            </a:r>
            <a:endParaRPr lang="en-US" sz="2268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5D1C30-5E38-7B64-13C7-65EA2B710BD6}"/>
              </a:ext>
            </a:extLst>
          </p:cNvPr>
          <p:cNvSpPr/>
          <p:nvPr/>
        </p:nvSpPr>
        <p:spPr>
          <a:xfrm>
            <a:off x="6900313" y="4023486"/>
            <a:ext cx="3304843" cy="1485429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u="sng" dirty="0">
                <a:solidFill>
                  <a:schemeClr val="bg1"/>
                </a:solidFill>
              </a:rPr>
              <a:t>Grounding (RAG)</a:t>
            </a:r>
          </a:p>
          <a:p>
            <a:pPr algn="ctr"/>
            <a:r>
              <a:rPr lang="nb-NO" sz="2000" dirty="0">
                <a:solidFill>
                  <a:schemeClr val="bg1"/>
                </a:solidFill>
              </a:rPr>
              <a:t>Tilgjengeliggjør data utenom språkmodellen. Bruker søk for å hente inn data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D92877A-3C6D-63B6-CA7E-606A101DF2B6}"/>
              </a:ext>
            </a:extLst>
          </p:cNvPr>
          <p:cNvSpPr/>
          <p:nvPr/>
        </p:nvSpPr>
        <p:spPr>
          <a:xfrm>
            <a:off x="6882360" y="2694669"/>
            <a:ext cx="3322796" cy="1178116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u="sng" dirty="0">
                <a:solidFill>
                  <a:schemeClr val="bg1"/>
                </a:solidFill>
              </a:rPr>
              <a:t>Fine-tuning</a:t>
            </a:r>
          </a:p>
          <a:p>
            <a:pPr algn="ctr"/>
            <a:r>
              <a:rPr lang="nb-NO" sz="2000" dirty="0">
                <a:solidFill>
                  <a:schemeClr val="bg1"/>
                </a:solidFill>
              </a:rPr>
              <a:t>Trene opp språkmodellen på egne datakilder.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53BAFD-ECD0-FAEF-029F-453E190A6CB3}"/>
              </a:ext>
            </a:extLst>
          </p:cNvPr>
          <p:cNvSpPr/>
          <p:nvPr/>
        </p:nvSpPr>
        <p:spPr>
          <a:xfrm>
            <a:off x="6857346" y="1503966"/>
            <a:ext cx="3347810" cy="100844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u="sng" dirty="0">
                <a:solidFill>
                  <a:schemeClr val="bg1"/>
                </a:solidFill>
              </a:rPr>
              <a:t>Prompt </a:t>
            </a:r>
            <a:br>
              <a:rPr lang="nb-NO" sz="2000" b="1" u="sng" dirty="0">
                <a:solidFill>
                  <a:schemeClr val="bg1"/>
                </a:solidFill>
              </a:rPr>
            </a:br>
            <a:r>
              <a:rPr lang="nb-NO" sz="2000" dirty="0">
                <a:solidFill>
                  <a:schemeClr val="bg1"/>
                </a:solidFill>
              </a:rPr>
              <a:t>Informasjon direkte inn i en prompt (begrenset data)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647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976F6D19-895C-2B4A-6770-E3AB0F56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117" y="564230"/>
            <a:ext cx="10566286" cy="811150"/>
          </a:xfrm>
        </p:spPr>
        <p:txBody>
          <a:bodyPr/>
          <a:lstStyle/>
          <a:p>
            <a:r>
              <a:rPr lang="nb-NO" dirty="0"/>
              <a:t>RAG (</a:t>
            </a:r>
            <a:r>
              <a:rPr lang="nb-NO" dirty="0" err="1"/>
              <a:t>Retrieval</a:t>
            </a:r>
            <a:r>
              <a:rPr lang="nb-NO" dirty="0"/>
              <a:t> </a:t>
            </a:r>
            <a:r>
              <a:rPr lang="nb-NO" dirty="0" err="1"/>
              <a:t>Augmented</a:t>
            </a:r>
            <a:r>
              <a:rPr lang="nb-NO" dirty="0"/>
              <a:t> </a:t>
            </a:r>
            <a:r>
              <a:rPr lang="nb-NO" dirty="0" err="1"/>
              <a:t>Generation</a:t>
            </a:r>
            <a:r>
              <a:rPr lang="nb-NO" dirty="0"/>
              <a:t>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EFB8D0-1F77-7B17-71A7-92C9A3B0070D}"/>
              </a:ext>
            </a:extLst>
          </p:cNvPr>
          <p:cNvSpPr/>
          <p:nvPr/>
        </p:nvSpPr>
        <p:spPr>
          <a:xfrm>
            <a:off x="4665814" y="1774571"/>
            <a:ext cx="6193066" cy="320279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76D8FFBA-FF30-687A-7D51-66495EE75A0A}"/>
              </a:ext>
            </a:extLst>
          </p:cNvPr>
          <p:cNvSpPr/>
          <p:nvPr/>
        </p:nvSpPr>
        <p:spPr>
          <a:xfrm>
            <a:off x="9271307" y="2402445"/>
            <a:ext cx="1377768" cy="1288928"/>
          </a:xfrm>
          <a:prstGeom prst="flowChartMagneticDisk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268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Vector</a:t>
            </a:r>
            <a:r>
              <a:rPr lang="nb-NO" sz="2268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Database</a:t>
            </a:r>
            <a:endParaRPr lang="en-US" sz="2268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8C3D97-B2B9-D128-7881-60362B5DEEEC}"/>
              </a:ext>
            </a:extLst>
          </p:cNvPr>
          <p:cNvSpPr/>
          <p:nvPr/>
        </p:nvSpPr>
        <p:spPr>
          <a:xfrm>
            <a:off x="4797322" y="2700091"/>
            <a:ext cx="2191666" cy="542404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</a:rPr>
              <a:t>Konvertere data til vektorer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4CC5F7-03AC-0DD6-D274-75B4A39BE2D3}"/>
              </a:ext>
            </a:extLst>
          </p:cNvPr>
          <p:cNvSpPr/>
          <p:nvPr/>
        </p:nvSpPr>
        <p:spPr>
          <a:xfrm>
            <a:off x="312245" y="3726572"/>
            <a:ext cx="1784468" cy="81952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</a:rPr>
              <a:t>Hva er våre prosesser på?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9D0951-3AF0-F9EB-5539-2909ADB8E1E7}"/>
              </a:ext>
            </a:extLst>
          </p:cNvPr>
          <p:cNvSpPr/>
          <p:nvPr/>
        </p:nvSpPr>
        <p:spPr>
          <a:xfrm>
            <a:off x="4790624" y="3925798"/>
            <a:ext cx="2177636" cy="492939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</a:rPr>
              <a:t>Fil splitter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4366140D-29DC-27EA-EE8C-88693A53688B}"/>
              </a:ext>
            </a:extLst>
          </p:cNvPr>
          <p:cNvSpPr/>
          <p:nvPr/>
        </p:nvSpPr>
        <p:spPr>
          <a:xfrm>
            <a:off x="5656549" y="3256102"/>
            <a:ext cx="572123" cy="662998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AFAD39-A60C-C117-0F3E-613564DC8DAE}"/>
              </a:ext>
            </a:extLst>
          </p:cNvPr>
          <p:cNvSpPr/>
          <p:nvPr/>
        </p:nvSpPr>
        <p:spPr>
          <a:xfrm>
            <a:off x="4986354" y="5124715"/>
            <a:ext cx="1840251" cy="48959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</a:rPr>
              <a:t>Data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27B0F2AD-86B2-DF9A-2D97-2C6B212F6497}"/>
              </a:ext>
            </a:extLst>
          </p:cNvPr>
          <p:cNvSpPr/>
          <p:nvPr/>
        </p:nvSpPr>
        <p:spPr>
          <a:xfrm>
            <a:off x="5679992" y="4426395"/>
            <a:ext cx="572123" cy="698319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AC66D88F-2EC1-C31B-7002-2BA73862A1D7}"/>
              </a:ext>
            </a:extLst>
          </p:cNvPr>
          <p:cNvSpPr/>
          <p:nvPr/>
        </p:nvSpPr>
        <p:spPr>
          <a:xfrm rot="5400000">
            <a:off x="7826698" y="1869606"/>
            <a:ext cx="572123" cy="2230385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269DC7-04B5-65C9-601E-02B3F5EC4592}"/>
              </a:ext>
            </a:extLst>
          </p:cNvPr>
          <p:cNvSpPr/>
          <p:nvPr/>
        </p:nvSpPr>
        <p:spPr>
          <a:xfrm>
            <a:off x="4747088" y="1552117"/>
            <a:ext cx="2191666" cy="100062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</a:rPr>
              <a:t>Søk og semantisk kontekst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7B226D67-42EE-4A2C-BA14-CD309139FEE3}"/>
              </a:ext>
            </a:extLst>
          </p:cNvPr>
          <p:cNvSpPr/>
          <p:nvPr/>
        </p:nvSpPr>
        <p:spPr>
          <a:xfrm rot="16844108">
            <a:off x="7820847" y="1190138"/>
            <a:ext cx="572123" cy="2354173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733996-6BC5-FB89-2C04-72CC8B3A50A7}"/>
              </a:ext>
            </a:extLst>
          </p:cNvPr>
          <p:cNvSpPr txBox="1"/>
          <p:nvPr/>
        </p:nvSpPr>
        <p:spPr>
          <a:xfrm>
            <a:off x="7285576" y="3065122"/>
            <a:ext cx="2049542" cy="61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701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  <a:br>
              <a:rPr lang="nb-NO" sz="1701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70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......0,1</a:t>
            </a:r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A4CF96D-A5DC-6C91-4B9C-ECF1CE9B3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502" y="4328730"/>
            <a:ext cx="1753799" cy="1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Up 18">
            <a:extLst>
              <a:ext uri="{FF2B5EF4-FFF2-40B4-BE49-F238E27FC236}">
                <a16:creationId xmlns:a16="http://schemas.microsoft.com/office/drawing/2014/main" id="{67DACEB3-CD8A-10AE-205C-391D0E43B645}"/>
              </a:ext>
            </a:extLst>
          </p:cNvPr>
          <p:cNvSpPr/>
          <p:nvPr/>
        </p:nvSpPr>
        <p:spPr>
          <a:xfrm rot="16200000">
            <a:off x="3527907" y="1257499"/>
            <a:ext cx="572123" cy="1690318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508B17C-A83E-D60E-EEE6-54644BD24A75}"/>
              </a:ext>
            </a:extLst>
          </p:cNvPr>
          <p:cNvSpPr/>
          <p:nvPr/>
        </p:nvSpPr>
        <p:spPr>
          <a:xfrm>
            <a:off x="951115" y="1826020"/>
            <a:ext cx="1995961" cy="542525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</a:rPr>
              <a:t>Språkmodell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E73E7B7-470B-35AF-B77B-2E96901C9F41}"/>
              </a:ext>
            </a:extLst>
          </p:cNvPr>
          <p:cNvSpPr/>
          <p:nvPr/>
        </p:nvSpPr>
        <p:spPr>
          <a:xfrm>
            <a:off x="1086538" y="2922830"/>
            <a:ext cx="572123" cy="797045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BA27FE0F-95DD-B2D3-C261-E683202D4BF1}"/>
              </a:ext>
            </a:extLst>
          </p:cNvPr>
          <p:cNvSpPr/>
          <p:nvPr/>
        </p:nvSpPr>
        <p:spPr>
          <a:xfrm rot="10800000">
            <a:off x="2061076" y="2946273"/>
            <a:ext cx="572123" cy="797045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B8BCC30-08F7-8263-907D-70781D5042AA}"/>
              </a:ext>
            </a:extLst>
          </p:cNvPr>
          <p:cNvSpPr/>
          <p:nvPr/>
        </p:nvSpPr>
        <p:spPr>
          <a:xfrm>
            <a:off x="941923" y="2536919"/>
            <a:ext cx="1995961" cy="42908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</a:rPr>
              <a:t>Søk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AF2DBF04-6ED3-6B65-004E-0FC4D685DE46}"/>
              </a:ext>
            </a:extLst>
          </p:cNvPr>
          <p:cNvSpPr/>
          <p:nvPr/>
        </p:nvSpPr>
        <p:spPr>
          <a:xfrm rot="4636472">
            <a:off x="3577610" y="1683445"/>
            <a:ext cx="572123" cy="1782225"/>
          </a:xfrm>
          <a:prstGeom prst="upArrow">
            <a:avLst>
              <a:gd name="adj1" fmla="val 30014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2BF0C7-203C-4023-0776-3B4766DAD29B}"/>
              </a:ext>
            </a:extLst>
          </p:cNvPr>
          <p:cNvSpPr/>
          <p:nvPr/>
        </p:nvSpPr>
        <p:spPr>
          <a:xfrm>
            <a:off x="2181508" y="3731002"/>
            <a:ext cx="1825544" cy="81952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</a:rPr>
              <a:t>Her er informasjon</a:t>
            </a:r>
            <a:endParaRPr lang="en-US" sz="2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310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976F6D19-895C-2B4A-6770-E3AB0F56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109" y="228013"/>
            <a:ext cx="10566286" cy="811150"/>
          </a:xfrm>
        </p:spPr>
        <p:txBody>
          <a:bodyPr/>
          <a:lstStyle/>
          <a:p>
            <a:r>
              <a:rPr lang="nb-NO"/>
              <a:t>Vector databaser og semantisk søk</a:t>
            </a:r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73A6C32F-08CB-E774-A594-F129FC571E33}"/>
              </a:ext>
            </a:extLst>
          </p:cNvPr>
          <p:cNvSpPr/>
          <p:nvPr/>
        </p:nvSpPr>
        <p:spPr>
          <a:xfrm>
            <a:off x="6499232" y="2588450"/>
            <a:ext cx="1793080" cy="1695666"/>
          </a:xfrm>
          <a:prstGeom prst="flowChartMagneticDisk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268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Vector Database</a:t>
            </a:r>
            <a:endParaRPr lang="en-US" sz="2268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75F1BD-30F7-02A1-A2BF-D7C7EEC198EA}"/>
              </a:ext>
            </a:extLst>
          </p:cNvPr>
          <p:cNvSpPr/>
          <p:nvPr/>
        </p:nvSpPr>
        <p:spPr>
          <a:xfrm>
            <a:off x="3132174" y="3060083"/>
            <a:ext cx="1960763" cy="64801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</a:rPr>
              <a:t>Semantisk søk</a:t>
            </a:r>
            <a:endParaRPr lang="en-US" sz="2000" b="1">
              <a:solidFill>
                <a:schemeClr val="bg1"/>
              </a:solidFill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E603BFC-13CB-1AF4-4A62-8BE242E7A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10" y="2495542"/>
            <a:ext cx="1753799" cy="1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C1D29ACE-18D2-342F-44BB-9DF56BFF66D5}"/>
              </a:ext>
            </a:extLst>
          </p:cNvPr>
          <p:cNvSpPr/>
          <p:nvPr/>
        </p:nvSpPr>
        <p:spPr>
          <a:xfrm>
            <a:off x="2034144" y="3084083"/>
            <a:ext cx="1092029" cy="594016"/>
          </a:xfrm>
          <a:prstGeom prst="rightArrow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23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Speech Bubble: Oval 31">
            <a:extLst>
              <a:ext uri="{FF2B5EF4-FFF2-40B4-BE49-F238E27FC236}">
                <a16:creationId xmlns:a16="http://schemas.microsoft.com/office/drawing/2014/main" id="{1FC88E27-3396-92F3-E8D2-ED099B4259FF}"/>
              </a:ext>
            </a:extLst>
          </p:cNvPr>
          <p:cNvSpPr/>
          <p:nvPr/>
        </p:nvSpPr>
        <p:spPr>
          <a:xfrm>
            <a:off x="1302123" y="1446039"/>
            <a:ext cx="2603250" cy="1272034"/>
          </a:xfrm>
          <a:prstGeom prst="wedgeEllipseCallou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>
                    <a:lumMod val="25000"/>
                  </a:schemeClr>
                </a:solidFill>
              </a:rPr>
              <a:t>Hvem er statsminister i Norge?</a:t>
            </a:r>
            <a:endParaRPr lang="en-US" sz="24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0BED5F7-5F9E-F098-8A83-46560817FE3A}"/>
              </a:ext>
            </a:extLst>
          </p:cNvPr>
          <p:cNvSpPr/>
          <p:nvPr/>
        </p:nvSpPr>
        <p:spPr>
          <a:xfrm>
            <a:off x="6390262" y="4950133"/>
            <a:ext cx="1960763" cy="66601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</a:rPr>
              <a:t>Embedding av tekst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1A4D75-84E9-AC73-CFE3-2B7EE7EE3CA6}"/>
              </a:ext>
            </a:extLst>
          </p:cNvPr>
          <p:cNvSpPr txBox="1"/>
          <p:nvPr/>
        </p:nvSpPr>
        <p:spPr>
          <a:xfrm>
            <a:off x="6882274" y="4991647"/>
            <a:ext cx="57601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2000" b="1" dirty="0">
                <a:solidFill>
                  <a:schemeClr val="bg2">
                    <a:lumMod val="25000"/>
                  </a:schemeClr>
                </a:solidFill>
              </a:rPr>
              <a:t>Statsministeren i </a:t>
            </a:r>
            <a:br>
              <a:rPr lang="nb-NO" sz="20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nb-NO" sz="2000" b="1" dirty="0">
                <a:solidFill>
                  <a:schemeClr val="bg2">
                    <a:lumMod val="25000"/>
                  </a:schemeClr>
                </a:solidFill>
              </a:rPr>
              <a:t>Norge er Jonas Gahr Støre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548CA128-233D-965C-36F6-1D3EFC4FF772}"/>
              </a:ext>
            </a:extLst>
          </p:cNvPr>
          <p:cNvSpPr/>
          <p:nvPr/>
        </p:nvSpPr>
        <p:spPr>
          <a:xfrm rot="16200000">
            <a:off x="7113280" y="4296117"/>
            <a:ext cx="582019" cy="594016"/>
          </a:xfrm>
          <a:prstGeom prst="rightArrow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23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2604C92F-893C-8646-AE00-0829B6DD3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" y="-217706"/>
            <a:ext cx="65" cy="867424"/>
          </a:xfrm>
          <a:prstGeom prst="rect">
            <a:avLst/>
          </a:prstGeom>
          <a:solidFill>
            <a:srgbClr val="F9FA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99914" rIns="0" bIns="299914" numCol="1" anchor="ctr" anchorCtr="0" compatLnSpc="1">
            <a:prstTxWarp prst="textNoShape">
              <a:avLst/>
            </a:prstTxWarp>
            <a:spAutoFit/>
          </a:bodyPr>
          <a:lstStyle/>
          <a:p>
            <a:pPr defTabSz="86401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701">
              <a:latin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4F2DA9-18C0-F333-DA6E-B80787C1AC9F}"/>
              </a:ext>
            </a:extLst>
          </p:cNvPr>
          <p:cNvSpPr txBox="1"/>
          <p:nvPr/>
        </p:nvSpPr>
        <p:spPr>
          <a:xfrm>
            <a:off x="8359903" y="2805163"/>
            <a:ext cx="632117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401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111827"/>
                </a:solidFill>
                <a:latin typeface="inherit"/>
              </a:rPr>
              <a:t>Vektorer</a:t>
            </a:r>
            <a:br>
              <a:rPr lang="en-US" altLang="en-US" sz="2000" dirty="0">
                <a:solidFill>
                  <a:srgbClr val="111827"/>
                </a:solidFill>
                <a:latin typeface="inherit"/>
              </a:rPr>
            </a:br>
            <a:r>
              <a:rPr lang="en-US" altLang="en-US" sz="2000" dirty="0">
                <a:solidFill>
                  <a:srgbClr val="111827"/>
                </a:solidFill>
                <a:latin typeface="inherit"/>
              </a:rPr>
              <a:t>-</a:t>
            </a:r>
            <a:r>
              <a:rPr lang="en-US" altLang="en-US" b="1" dirty="0">
                <a:solidFill>
                  <a:schemeClr val="bg2">
                    <a:lumMod val="25000"/>
                  </a:schemeClr>
                </a:solidFill>
              </a:rPr>
              <a:t>0.02388945 0.05525852 </a:t>
            </a:r>
            <a:br>
              <a:rPr lang="en-US" altLang="en-US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en-US" b="1" dirty="0">
                <a:solidFill>
                  <a:schemeClr val="bg2">
                    <a:lumMod val="25000"/>
                  </a:schemeClr>
                </a:solidFill>
              </a:rPr>
              <a:t>-0.01165488 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D1D17E6C-431D-30E4-08D0-F131B1D4F881}"/>
              </a:ext>
            </a:extLst>
          </p:cNvPr>
          <p:cNvSpPr/>
          <p:nvPr/>
        </p:nvSpPr>
        <p:spPr>
          <a:xfrm rot="16200000">
            <a:off x="9072335" y="4089110"/>
            <a:ext cx="1272034" cy="594016"/>
          </a:xfrm>
          <a:prstGeom prst="rightArrow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23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2AD19AD-E7AD-CE35-550D-EDC000DF0D26}"/>
              </a:ext>
            </a:extLst>
          </p:cNvPr>
          <p:cNvSpPr/>
          <p:nvPr/>
        </p:nvSpPr>
        <p:spPr>
          <a:xfrm>
            <a:off x="5106226" y="3054082"/>
            <a:ext cx="1374037" cy="594016"/>
          </a:xfrm>
          <a:prstGeom prst="rightArrow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23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D829EE4-BD08-5EF3-DB3B-73AC011B4A15}"/>
              </a:ext>
            </a:extLst>
          </p:cNvPr>
          <p:cNvSpPr/>
          <p:nvPr/>
        </p:nvSpPr>
        <p:spPr>
          <a:xfrm>
            <a:off x="3180174" y="4392119"/>
            <a:ext cx="1992054" cy="152404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</a:rPr>
              <a:t>Søkefunksjon basert på hensikt, kontekst og betydning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295900A1-1EFF-476A-6C33-086A52B90C07}"/>
              </a:ext>
            </a:extLst>
          </p:cNvPr>
          <p:cNvSpPr/>
          <p:nvPr/>
        </p:nvSpPr>
        <p:spPr>
          <a:xfrm rot="16200000">
            <a:off x="3798193" y="3741101"/>
            <a:ext cx="636016" cy="594016"/>
          </a:xfrm>
          <a:prstGeom prst="rightArrow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23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9169A8C-EADA-97BD-F07F-DCD54E9E310D}"/>
              </a:ext>
            </a:extLst>
          </p:cNvPr>
          <p:cNvSpPr/>
          <p:nvPr/>
        </p:nvSpPr>
        <p:spPr>
          <a:xfrm>
            <a:off x="8544319" y="840024"/>
            <a:ext cx="2427000" cy="174842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Eks teknologier: </a:t>
            </a:r>
            <a:br>
              <a:rPr lang="nb-NO" sz="189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512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Chroma</a:t>
            </a:r>
            <a:br>
              <a:rPr lang="nb-NO" sz="1512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512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CosmosDB</a:t>
            </a:r>
            <a:br>
              <a:rPr lang="nb-NO" sz="1512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512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Postgres</a:t>
            </a:r>
            <a:br>
              <a:rPr lang="nb-NO" sz="1512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512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Pinecone</a:t>
            </a:r>
            <a:br>
              <a:rPr lang="nb-NO" sz="1512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512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DuckDB</a:t>
            </a:r>
            <a:endParaRPr lang="nb-NO" sz="1512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nb-NO" sz="1512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Redis</a:t>
            </a:r>
            <a:endParaRPr lang="en-US" sz="1512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5B2EC146-7BF6-9921-C4B7-119F696C769D}"/>
              </a:ext>
            </a:extLst>
          </p:cNvPr>
          <p:cNvCxnSpPr>
            <a:cxnSpLocks/>
            <a:stCxn id="2" idx="1"/>
            <a:endCxn id="44" idx="1"/>
          </p:cNvCxnSpPr>
          <p:nvPr/>
        </p:nvCxnSpPr>
        <p:spPr>
          <a:xfrm rot="5400000" flipH="1" flipV="1">
            <a:off x="7532940" y="1577071"/>
            <a:ext cx="874212" cy="114854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209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A82B6A-EF31-E192-D6BA-E6D1FD06AA37}"/>
              </a:ext>
            </a:extLst>
          </p:cNvPr>
          <p:cNvSpPr/>
          <p:nvPr/>
        </p:nvSpPr>
        <p:spPr>
          <a:xfrm>
            <a:off x="3337832" y="3224370"/>
            <a:ext cx="3092090" cy="197082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nb-NO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nb-NO" sz="2000" b="1">
                <a:solidFill>
                  <a:schemeClr val="bg2">
                    <a:lumMod val="25000"/>
                  </a:schemeClr>
                </a:solidFill>
              </a:rPr>
              <a:t>Enten i form av Q/A eller tekst</a:t>
            </a:r>
            <a:br>
              <a:rPr lang="nb-NO" sz="2000" b="1">
                <a:solidFill>
                  <a:schemeClr val="bg2">
                    <a:lumMod val="25000"/>
                  </a:schemeClr>
                </a:solidFill>
              </a:rPr>
            </a:br>
            <a:r>
              <a:rPr lang="nb-NO" sz="2000" b="1">
                <a:solidFill>
                  <a:schemeClr val="bg2">
                    <a:lumMod val="25000"/>
                  </a:schemeClr>
                </a:solidFill>
              </a:rPr>
              <a:t>Q: </a:t>
            </a:r>
            <a:r>
              <a:rPr lang="nb-NO" sz="2000">
                <a:solidFill>
                  <a:schemeClr val="bg2">
                    <a:lumMod val="25000"/>
                  </a:schemeClr>
                </a:solidFill>
              </a:rPr>
              <a:t>Hvor høy er Peugeot 5008?</a:t>
            </a:r>
            <a:br>
              <a:rPr lang="nb-NO" sz="2000">
                <a:solidFill>
                  <a:schemeClr val="bg2">
                    <a:lumMod val="25000"/>
                  </a:schemeClr>
                </a:solidFill>
              </a:rPr>
            </a:br>
            <a:r>
              <a:rPr lang="nb-NO" sz="2000" b="1">
                <a:solidFill>
                  <a:schemeClr val="bg2">
                    <a:lumMod val="25000"/>
                  </a:schemeClr>
                </a:solidFill>
              </a:rPr>
              <a:t>A: </a:t>
            </a:r>
            <a:r>
              <a:rPr lang="nb-NO" sz="2000">
                <a:solidFill>
                  <a:schemeClr val="bg2">
                    <a:lumMod val="25000"/>
                  </a:schemeClr>
                </a:solidFill>
              </a:rPr>
              <a:t>høyde 164 cm</a:t>
            </a:r>
            <a:endParaRPr lang="en-US" sz="20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76F6D19-895C-2B4A-6770-E3AB0F56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004" y="215758"/>
            <a:ext cx="10566286" cy="811150"/>
          </a:xfrm>
        </p:spPr>
        <p:txBody>
          <a:bodyPr/>
          <a:lstStyle/>
          <a:p>
            <a:r>
              <a:rPr lang="nb-NO" dirty="0"/>
              <a:t>Fine-tuning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4CC5F7-03AC-0DD6-D274-75B4A39BE2D3}"/>
              </a:ext>
            </a:extLst>
          </p:cNvPr>
          <p:cNvSpPr/>
          <p:nvPr/>
        </p:nvSpPr>
        <p:spPr>
          <a:xfrm>
            <a:off x="6962439" y="2688544"/>
            <a:ext cx="2245627" cy="542525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</a:rPr>
              <a:t>Prompt</a:t>
            </a:r>
            <a:endParaRPr lang="en-US" sz="2400" b="1">
              <a:solidFill>
                <a:schemeClr val="bg1"/>
              </a:solidFill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BA4CF96D-A5DC-6C91-4B9C-ECF1CE9B3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385" y="3011556"/>
            <a:ext cx="1753799" cy="1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508B17C-A83E-D60E-EEE6-54644BD24A75}"/>
              </a:ext>
            </a:extLst>
          </p:cNvPr>
          <p:cNvSpPr/>
          <p:nvPr/>
        </p:nvSpPr>
        <p:spPr>
          <a:xfrm>
            <a:off x="885113" y="1346007"/>
            <a:ext cx="1995961" cy="542525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</a:rPr>
              <a:t>Språkmodell</a:t>
            </a: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E73E7B7-470B-35AF-B77B-2E96901C9F41}"/>
              </a:ext>
            </a:extLst>
          </p:cNvPr>
          <p:cNvSpPr/>
          <p:nvPr/>
        </p:nvSpPr>
        <p:spPr>
          <a:xfrm>
            <a:off x="7134701" y="1884802"/>
            <a:ext cx="572123" cy="797045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BA27FE0F-95DD-B2D3-C261-E683202D4BF1}"/>
              </a:ext>
            </a:extLst>
          </p:cNvPr>
          <p:cNvSpPr/>
          <p:nvPr/>
        </p:nvSpPr>
        <p:spPr>
          <a:xfrm rot="10800000">
            <a:off x="8109239" y="1908245"/>
            <a:ext cx="572123" cy="797045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AF2DBF04-6ED3-6B65-004E-0FC4D685DE46}"/>
              </a:ext>
            </a:extLst>
          </p:cNvPr>
          <p:cNvSpPr/>
          <p:nvPr/>
        </p:nvSpPr>
        <p:spPr>
          <a:xfrm rot="5400000">
            <a:off x="3103992" y="1109705"/>
            <a:ext cx="572123" cy="1020282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8318B78-355A-E2CC-EDDB-3F8F2C6787DE}"/>
              </a:ext>
            </a:extLst>
          </p:cNvPr>
          <p:cNvSpPr/>
          <p:nvPr/>
        </p:nvSpPr>
        <p:spPr>
          <a:xfrm>
            <a:off x="3890811" y="1325070"/>
            <a:ext cx="1995961" cy="542525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</a:rPr>
              <a:t>Fine-Tuning</a:t>
            </a:r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CC13564F-9FBE-7226-3D8B-99344A28FFC5}"/>
              </a:ext>
            </a:extLst>
          </p:cNvPr>
          <p:cNvSpPr/>
          <p:nvPr/>
        </p:nvSpPr>
        <p:spPr>
          <a:xfrm>
            <a:off x="4578632" y="1872802"/>
            <a:ext cx="572123" cy="749269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6C6FE6B-06DD-5A51-49CA-887118E7509A}"/>
              </a:ext>
            </a:extLst>
          </p:cNvPr>
          <p:cNvSpPr/>
          <p:nvPr/>
        </p:nvSpPr>
        <p:spPr>
          <a:xfrm>
            <a:off x="6950438" y="1356508"/>
            <a:ext cx="2286749" cy="542525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</a:rPr>
              <a:t>Fine-tuned språkmodell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75DC9C22-B3D2-693C-E37B-FE5E1A953F14}"/>
              </a:ext>
            </a:extLst>
          </p:cNvPr>
          <p:cNvSpPr/>
          <p:nvPr/>
        </p:nvSpPr>
        <p:spPr>
          <a:xfrm rot="5400000">
            <a:off x="6134073" y="1067704"/>
            <a:ext cx="572123" cy="1056284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A7A95E-5A1B-D049-3B0E-EB2890E35E7C}"/>
              </a:ext>
            </a:extLst>
          </p:cNvPr>
          <p:cNvSpPr txBox="1"/>
          <p:nvPr/>
        </p:nvSpPr>
        <p:spPr>
          <a:xfrm>
            <a:off x="2176092" y="5354777"/>
            <a:ext cx="57601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/>
              <a:t>Eks</a:t>
            </a:r>
            <a:r>
              <a:rPr lang="en-US" sz="2400" b="1" dirty="0"/>
              <a:t> </a:t>
            </a:r>
            <a:r>
              <a:rPr lang="en-US" sz="2400" b="1" dirty="0" err="1"/>
              <a:t>på</a:t>
            </a:r>
            <a:r>
              <a:rPr lang="en-US" sz="2400" b="1" dirty="0"/>
              <a:t> </a:t>
            </a:r>
            <a:r>
              <a:rPr lang="en-US" sz="2400" b="1" dirty="0" err="1"/>
              <a:t>ferdige</a:t>
            </a:r>
            <a:r>
              <a:rPr lang="en-US" sz="2400" b="1" dirty="0"/>
              <a:t> </a:t>
            </a:r>
            <a:r>
              <a:rPr lang="en-US" sz="2400" b="1" dirty="0" err="1"/>
              <a:t>datakilder</a:t>
            </a:r>
            <a:endParaRPr lang="en-US" sz="2400" b="1" dirty="0">
              <a:hlinkClick r:id="rId4"/>
            </a:endParaRPr>
          </a:p>
          <a:p>
            <a:pPr algn="ctr"/>
            <a:r>
              <a:rPr lang="en-US" sz="2400" b="1" dirty="0">
                <a:hlinkClick r:id="rId4"/>
              </a:rPr>
              <a:t>https://huggingface.co/datasets</a:t>
            </a:r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21A037C-6DCF-4085-83AC-C2E8852152E2}"/>
              </a:ext>
            </a:extLst>
          </p:cNvPr>
          <p:cNvSpPr/>
          <p:nvPr/>
        </p:nvSpPr>
        <p:spPr>
          <a:xfrm>
            <a:off x="897113" y="2222031"/>
            <a:ext cx="1995961" cy="1325980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Krever GPU for Open Source modellene</a:t>
            </a:r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D0F25027-8C2F-AB81-705B-B3821087A4C5}"/>
              </a:ext>
            </a:extLst>
          </p:cNvPr>
          <p:cNvSpPr/>
          <p:nvPr/>
        </p:nvSpPr>
        <p:spPr>
          <a:xfrm>
            <a:off x="4248914" y="2568069"/>
            <a:ext cx="1206033" cy="979942"/>
          </a:xfrm>
          <a:prstGeom prst="flowChartMagneticDisk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Egne datasett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A1A75C-E86E-5503-7B70-0F557A565639}"/>
              </a:ext>
            </a:extLst>
          </p:cNvPr>
          <p:cNvSpPr/>
          <p:nvPr/>
        </p:nvSpPr>
        <p:spPr>
          <a:xfrm>
            <a:off x="920938" y="3739140"/>
            <a:ext cx="1995961" cy="1461874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Krever at datasettene har en gitt struktur</a:t>
            </a:r>
            <a:r>
              <a:rPr lang="nb-NO" sz="189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(JSONL)</a:t>
            </a:r>
            <a:endParaRPr lang="nb-NO" sz="189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625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1B8C29D0-F18C-0F25-36DD-4541305F3069}"/>
              </a:ext>
            </a:extLst>
          </p:cNvPr>
          <p:cNvSpPr/>
          <p:nvPr/>
        </p:nvSpPr>
        <p:spPr>
          <a:xfrm>
            <a:off x="4390675" y="5043201"/>
            <a:ext cx="4984987" cy="7108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76F6D19-895C-2B4A-6770-E3AB0F56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109" y="228013"/>
            <a:ext cx="10566286" cy="811150"/>
          </a:xfrm>
        </p:spPr>
        <p:txBody>
          <a:bodyPr/>
          <a:lstStyle/>
          <a:p>
            <a:r>
              <a:rPr lang="nb-NO" dirty="0"/>
              <a:t>Eksempel løsning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EFB8D0-1F77-7B17-71A7-92C9A3B0070D}"/>
              </a:ext>
            </a:extLst>
          </p:cNvPr>
          <p:cNvSpPr/>
          <p:nvPr/>
        </p:nvSpPr>
        <p:spPr>
          <a:xfrm>
            <a:off x="4369228" y="1530194"/>
            <a:ext cx="4469972" cy="344716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76D8FFBA-FF30-687A-7D51-66495EE75A0A}"/>
              </a:ext>
            </a:extLst>
          </p:cNvPr>
          <p:cNvSpPr/>
          <p:nvPr/>
        </p:nvSpPr>
        <p:spPr>
          <a:xfrm>
            <a:off x="9271307" y="2255039"/>
            <a:ext cx="1377768" cy="1436334"/>
          </a:xfrm>
          <a:prstGeom prst="flowChartMagneticDisk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9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Chroma Vector Database</a:t>
            </a:r>
            <a:endParaRPr lang="en-US" sz="189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8C3D97-B2B9-D128-7881-60362B5DEEEC}"/>
              </a:ext>
            </a:extLst>
          </p:cNvPr>
          <p:cNvSpPr/>
          <p:nvPr/>
        </p:nvSpPr>
        <p:spPr>
          <a:xfrm>
            <a:off x="4743026" y="2700091"/>
            <a:ext cx="2687165" cy="542404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</a:rPr>
              <a:t>Embedding (text-openai-embedding)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9D0951-3AF0-F9EB-5539-2909ADB8E1E7}"/>
              </a:ext>
            </a:extLst>
          </p:cNvPr>
          <p:cNvSpPr/>
          <p:nvPr/>
        </p:nvSpPr>
        <p:spPr>
          <a:xfrm>
            <a:off x="6702504" y="3944182"/>
            <a:ext cx="1747855" cy="492939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</a:rPr>
              <a:t>Py2PDF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4366140D-29DC-27EA-EE8C-88693A53688B}"/>
              </a:ext>
            </a:extLst>
          </p:cNvPr>
          <p:cNvSpPr/>
          <p:nvPr/>
        </p:nvSpPr>
        <p:spPr>
          <a:xfrm>
            <a:off x="5656549" y="3256102"/>
            <a:ext cx="572123" cy="662998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AFAD39-A60C-C117-0F3E-613564DC8DAE}"/>
              </a:ext>
            </a:extLst>
          </p:cNvPr>
          <p:cNvSpPr/>
          <p:nvPr/>
        </p:nvSpPr>
        <p:spPr>
          <a:xfrm>
            <a:off x="4902352" y="5124715"/>
            <a:ext cx="1840251" cy="489591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 </a:t>
            </a:r>
            <a:r>
              <a:rPr lang="nb-NO" sz="189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</a:t>
            </a:r>
            <a:endParaRPr lang="en-US" sz="189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27B0F2AD-86B2-DF9A-2D97-2C6B212F6497}"/>
              </a:ext>
            </a:extLst>
          </p:cNvPr>
          <p:cNvSpPr/>
          <p:nvPr/>
        </p:nvSpPr>
        <p:spPr>
          <a:xfrm>
            <a:off x="5637098" y="4438275"/>
            <a:ext cx="572123" cy="686439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AC66D88F-2EC1-C31B-7002-2BA73862A1D7}"/>
              </a:ext>
            </a:extLst>
          </p:cNvPr>
          <p:cNvSpPr/>
          <p:nvPr/>
        </p:nvSpPr>
        <p:spPr>
          <a:xfrm rot="5400000">
            <a:off x="8047547" y="2090457"/>
            <a:ext cx="572123" cy="1788683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269DC7-04B5-65C9-601E-02B3F5EC4592}"/>
              </a:ext>
            </a:extLst>
          </p:cNvPr>
          <p:cNvSpPr/>
          <p:nvPr/>
        </p:nvSpPr>
        <p:spPr>
          <a:xfrm>
            <a:off x="4691938" y="1718140"/>
            <a:ext cx="2191666" cy="75714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</a:rPr>
              <a:t>Langchain Virtuell Agent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7B226D67-42EE-4A2C-BA14-CD309139FEE3}"/>
              </a:ext>
            </a:extLst>
          </p:cNvPr>
          <p:cNvSpPr/>
          <p:nvPr/>
        </p:nvSpPr>
        <p:spPr>
          <a:xfrm rot="16844108">
            <a:off x="7765697" y="1251415"/>
            <a:ext cx="572123" cy="2354173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733996-6BC5-FB89-2C04-72CC8B3A50A7}"/>
              </a:ext>
            </a:extLst>
          </p:cNvPr>
          <p:cNvSpPr txBox="1"/>
          <p:nvPr/>
        </p:nvSpPr>
        <p:spPr>
          <a:xfrm>
            <a:off x="7340493" y="3136723"/>
            <a:ext cx="2049542" cy="615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701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  <a:br>
              <a:rPr lang="nb-NO" sz="1701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70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......0,1</a:t>
            </a:r>
            <a:endParaRPr lang="en-US" sz="170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67DACEB3-CD8A-10AE-205C-391D0E43B645}"/>
              </a:ext>
            </a:extLst>
          </p:cNvPr>
          <p:cNvSpPr/>
          <p:nvPr/>
        </p:nvSpPr>
        <p:spPr>
          <a:xfrm rot="15583382" flipV="1">
            <a:off x="7629320" y="641720"/>
            <a:ext cx="572123" cy="2071749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508B17C-A83E-D60E-EEE6-54644BD24A75}"/>
              </a:ext>
            </a:extLst>
          </p:cNvPr>
          <p:cNvSpPr/>
          <p:nvPr/>
        </p:nvSpPr>
        <p:spPr>
          <a:xfrm>
            <a:off x="8947926" y="1145832"/>
            <a:ext cx="1995961" cy="54252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Serpapi API</a:t>
            </a:r>
            <a:endParaRPr lang="en-US" sz="189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729CB02-81F3-350E-13CD-EFF92B4AE9A7}"/>
              </a:ext>
            </a:extLst>
          </p:cNvPr>
          <p:cNvSpPr/>
          <p:nvPr/>
        </p:nvSpPr>
        <p:spPr>
          <a:xfrm>
            <a:off x="7008258" y="5127779"/>
            <a:ext cx="2053726" cy="489591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AWS S3</a:t>
            </a:r>
            <a:endParaRPr lang="en-US" sz="189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43399DBB-232D-EB9A-8ADB-FAF21B331996}"/>
              </a:ext>
            </a:extLst>
          </p:cNvPr>
          <p:cNvSpPr/>
          <p:nvPr/>
        </p:nvSpPr>
        <p:spPr>
          <a:xfrm>
            <a:off x="7297539" y="4423832"/>
            <a:ext cx="572123" cy="678263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B8BCC30-08F7-8263-907D-70781D5042AA}"/>
              </a:ext>
            </a:extLst>
          </p:cNvPr>
          <p:cNvSpPr/>
          <p:nvPr/>
        </p:nvSpPr>
        <p:spPr>
          <a:xfrm>
            <a:off x="941923" y="2536919"/>
            <a:ext cx="1995961" cy="42908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</a:rPr>
              <a:t>LLama2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AF2DBF04-6ED3-6B65-004E-0FC4D685DE46}"/>
              </a:ext>
            </a:extLst>
          </p:cNvPr>
          <p:cNvSpPr/>
          <p:nvPr/>
        </p:nvSpPr>
        <p:spPr>
          <a:xfrm rot="4545692">
            <a:off x="3553366" y="1698896"/>
            <a:ext cx="540477" cy="1752144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DC0A45-6F22-C510-BC63-EC56E1C975F7}"/>
              </a:ext>
            </a:extLst>
          </p:cNvPr>
          <p:cNvSpPr txBox="1"/>
          <p:nvPr/>
        </p:nvSpPr>
        <p:spPr>
          <a:xfrm>
            <a:off x="5349680" y="5729517"/>
            <a:ext cx="3155830" cy="441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268" b="1" dirty="0"/>
              <a:t>Eksterne datakilder</a:t>
            </a:r>
            <a:endParaRPr lang="en-US" sz="2268" b="1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D32E422-C95D-8674-B0A4-7B180299C14F}"/>
              </a:ext>
            </a:extLst>
          </p:cNvPr>
          <p:cNvSpPr/>
          <p:nvPr/>
        </p:nvSpPr>
        <p:spPr>
          <a:xfrm>
            <a:off x="4861091" y="3947245"/>
            <a:ext cx="1747855" cy="492939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Psychic API</a:t>
            </a:r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BB49335B-4568-8293-1E06-E2DFC2C058BD}"/>
              </a:ext>
            </a:extLst>
          </p:cNvPr>
          <p:cNvSpPr/>
          <p:nvPr/>
        </p:nvSpPr>
        <p:spPr>
          <a:xfrm rot="19541932">
            <a:off x="6583647" y="3231971"/>
            <a:ext cx="572123" cy="678263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CE3AE2-ECE6-7D8E-7F7D-3C644A23D908}"/>
              </a:ext>
            </a:extLst>
          </p:cNvPr>
          <p:cNvSpPr txBox="1"/>
          <p:nvPr/>
        </p:nvSpPr>
        <p:spPr>
          <a:xfrm>
            <a:off x="8729175" y="683253"/>
            <a:ext cx="2971996" cy="441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268" b="1"/>
              <a:t>Google Søk API</a:t>
            </a:r>
            <a:endParaRPr lang="en-US" sz="2268" b="1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F252D13-FF6A-178B-6DAB-3559206C3903}"/>
              </a:ext>
            </a:extLst>
          </p:cNvPr>
          <p:cNvSpPr/>
          <p:nvPr/>
        </p:nvSpPr>
        <p:spPr>
          <a:xfrm>
            <a:off x="938858" y="3538819"/>
            <a:ext cx="1995961" cy="42908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</a:rPr>
              <a:t>Streamlit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895E4DFB-2C92-3542-F1E2-E2D4DCDABF01}"/>
              </a:ext>
            </a:extLst>
          </p:cNvPr>
          <p:cNvSpPr/>
          <p:nvPr/>
        </p:nvSpPr>
        <p:spPr>
          <a:xfrm>
            <a:off x="1682654" y="2996507"/>
            <a:ext cx="572123" cy="539248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0E9670D0-8652-DE7E-EF40-808BFCE8BC80}"/>
              </a:ext>
            </a:extLst>
          </p:cNvPr>
          <p:cNvSpPr/>
          <p:nvPr/>
        </p:nvSpPr>
        <p:spPr>
          <a:xfrm>
            <a:off x="1648951" y="3989214"/>
            <a:ext cx="572123" cy="729212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29636F09-94EC-D85E-F9EA-6166EACD2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13" y="4425807"/>
            <a:ext cx="1753799" cy="17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8ED5C13-243E-CF9D-AF7E-54EB9FA9385C}"/>
              </a:ext>
            </a:extLst>
          </p:cNvPr>
          <p:cNvSpPr/>
          <p:nvPr/>
        </p:nvSpPr>
        <p:spPr>
          <a:xfrm>
            <a:off x="932730" y="1314419"/>
            <a:ext cx="1995961" cy="42908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</a:rPr>
              <a:t>Datasett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9FC41334-C887-055B-13C8-346DA27C43FD}"/>
              </a:ext>
            </a:extLst>
          </p:cNvPr>
          <p:cNvSpPr/>
          <p:nvPr/>
        </p:nvSpPr>
        <p:spPr>
          <a:xfrm rot="10800000">
            <a:off x="1667334" y="1804643"/>
            <a:ext cx="572123" cy="738403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DC4A2E-F933-8201-CB15-30787345E848}"/>
              </a:ext>
            </a:extLst>
          </p:cNvPr>
          <p:cNvSpPr txBox="1"/>
          <p:nvPr/>
        </p:nvSpPr>
        <p:spPr>
          <a:xfrm>
            <a:off x="2255128" y="1893497"/>
            <a:ext cx="1801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 dirty="0"/>
              <a:t>Fine-tuning</a:t>
            </a:r>
            <a:endParaRPr lang="en-US" sz="24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4C25651-A833-9EC5-3638-DE33353F4113}"/>
              </a:ext>
            </a:extLst>
          </p:cNvPr>
          <p:cNvSpPr txBox="1"/>
          <p:nvPr/>
        </p:nvSpPr>
        <p:spPr>
          <a:xfrm>
            <a:off x="1203074" y="5882452"/>
            <a:ext cx="2037503" cy="441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268" b="1" dirty="0"/>
              <a:t>Sluttbruker</a:t>
            </a:r>
            <a:endParaRPr lang="en-US" sz="2268" b="1" dirty="0"/>
          </a:p>
        </p:txBody>
      </p:sp>
    </p:spTree>
    <p:extLst>
      <p:ext uri="{BB962C8B-B14F-4D97-AF65-F5344CB8AC3E}">
        <p14:creationId xmlns:p14="http://schemas.microsoft.com/office/powerpoint/2010/main" val="2823447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639464" y="620994"/>
            <a:ext cx="10159176" cy="515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spc="-47" dirty="0" err="1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Hva</a:t>
            </a:r>
            <a:r>
              <a:rPr lang="en-GB" b="1" spc="-47" dirty="0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 er Azure </a:t>
            </a:r>
            <a:r>
              <a:rPr lang="en-GB" b="1" spc="-47" dirty="0" err="1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OpenAI</a:t>
            </a:r>
            <a:r>
              <a:rPr lang="en-GB" b="1" spc="-47" dirty="0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AD8061-6118-EF50-8C52-C764B1A438D5}"/>
              </a:ext>
            </a:extLst>
          </p:cNvPr>
          <p:cNvSpPr/>
          <p:nvPr/>
        </p:nvSpPr>
        <p:spPr>
          <a:xfrm>
            <a:off x="7251238" y="1293970"/>
            <a:ext cx="3631869" cy="81291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Microsoft administrert tjeneste av OpenAI Språkmodeller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D1DD62-6A11-3531-D0E3-1BC450A2980E}"/>
              </a:ext>
            </a:extLst>
          </p:cNvPr>
          <p:cNvSpPr/>
          <p:nvPr/>
        </p:nvSpPr>
        <p:spPr>
          <a:xfrm>
            <a:off x="7250059" y="2211115"/>
            <a:ext cx="3631869" cy="101212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Mer fleksibilitet i forholdt til styring av nettverk samt tilgangskontroll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AC8697-23A3-ACF6-4AC2-F33F0A3B17DE}"/>
              </a:ext>
            </a:extLst>
          </p:cNvPr>
          <p:cNvSpPr/>
          <p:nvPr/>
        </p:nvSpPr>
        <p:spPr>
          <a:xfrm>
            <a:off x="7234032" y="3358660"/>
            <a:ext cx="3631869" cy="716344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Leveres fra Microsoft sine datasentere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631E68-6EEC-A36D-417B-5B145732AE84}"/>
              </a:ext>
            </a:extLst>
          </p:cNvPr>
          <p:cNvSpPr/>
          <p:nvPr/>
        </p:nvSpPr>
        <p:spPr>
          <a:xfrm>
            <a:off x="7208873" y="4243504"/>
            <a:ext cx="3631869" cy="658756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</a:rPr>
              <a:t>(Nesten..) </a:t>
            </a:r>
            <a:r>
              <a:rPr lang="nb-NO" sz="2000" b="1" dirty="0">
                <a:solidFill>
                  <a:schemeClr val="bg1"/>
                </a:solidFill>
              </a:rPr>
              <a:t>Samme funksjonalitet som </a:t>
            </a:r>
            <a:r>
              <a:rPr lang="nb-NO" sz="2000" b="1">
                <a:solidFill>
                  <a:schemeClr val="bg1"/>
                </a:solidFill>
              </a:rPr>
              <a:t>OpenAI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Azure OpenAI Playground. Overview of language models and… | by Valentina  Alto | Microsoft Azure | Medium">
            <a:extLst>
              <a:ext uri="{FF2B5EF4-FFF2-40B4-BE49-F238E27FC236}">
                <a16:creationId xmlns:a16="http://schemas.microsoft.com/office/drawing/2014/main" id="{EAE304A0-E7A1-0A2E-F780-18CC34659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58" y="1632726"/>
            <a:ext cx="6528815" cy="317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A929CC9A-511C-717E-1037-DB242CE3CF58}"/>
              </a:ext>
            </a:extLst>
          </p:cNvPr>
          <p:cNvSpPr/>
          <p:nvPr/>
        </p:nvSpPr>
        <p:spPr>
          <a:xfrm>
            <a:off x="7219419" y="5015048"/>
            <a:ext cx="3631869" cy="72059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Kan også søke unntak om 30 dagers logging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882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639464" y="620994"/>
            <a:ext cx="10159176" cy="515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spc="-47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Azure OpenAI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C300A8-E595-B70F-6BF2-F0D2A4B67B2F}"/>
              </a:ext>
            </a:extLst>
          </p:cNvPr>
          <p:cNvSpPr/>
          <p:nvPr/>
        </p:nvSpPr>
        <p:spPr>
          <a:xfrm>
            <a:off x="8060267" y="1382334"/>
            <a:ext cx="3004343" cy="81291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 err="1">
                <a:solidFill>
                  <a:schemeClr val="bg1"/>
                </a:solidFill>
              </a:rPr>
              <a:t>Instruct</a:t>
            </a:r>
            <a:r>
              <a:rPr lang="nb-NO" sz="2000" b="1" dirty="0">
                <a:solidFill>
                  <a:schemeClr val="bg1"/>
                </a:solidFill>
              </a:rPr>
              <a:t> = Model ikke designet for chat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Bilde 2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13A48862-B6A0-3CE1-FA2B-BEB984795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8" y="1217231"/>
            <a:ext cx="7265722" cy="4850875"/>
          </a:xfrm>
          <a:prstGeom prst="rect">
            <a:avLst/>
          </a:prstGeom>
        </p:spPr>
      </p:pic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ED67A57A-8DCB-E590-8364-94B3551DA835}"/>
              </a:ext>
            </a:extLst>
          </p:cNvPr>
          <p:cNvSpPr/>
          <p:nvPr/>
        </p:nvSpPr>
        <p:spPr>
          <a:xfrm>
            <a:off x="8060267" y="4445110"/>
            <a:ext cx="3004343" cy="130920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000" b="1" dirty="0"/>
              <a:t>1000 </a:t>
            </a:r>
            <a:r>
              <a:rPr lang="nb-NO" sz="2000" b="1"/>
              <a:t>Prompts</a:t>
            </a:r>
            <a:r>
              <a:rPr lang="nb-NO" sz="2000" b="1" dirty="0"/>
              <a:t> </a:t>
            </a:r>
            <a:r>
              <a:rPr lang="nb-NO" sz="2000" dirty="0"/>
              <a:t>= </a:t>
            </a:r>
            <a:br>
              <a:rPr lang="nb-NO" sz="2000"/>
            </a:br>
            <a:r>
              <a:rPr lang="nb-NO" sz="2000"/>
              <a:t>37</a:t>
            </a:r>
            <a:r>
              <a:rPr lang="nb-NO" sz="2000" dirty="0"/>
              <a:t>,- i </a:t>
            </a:r>
            <a:r>
              <a:rPr lang="nb-NO" sz="2000"/>
              <a:t>mnd </a:t>
            </a:r>
            <a:r>
              <a:rPr lang="nb-NO" sz="2000" b="1"/>
              <a:t>m/GPT 3.5 (4K) </a:t>
            </a:r>
            <a:endParaRPr lang="nb-NO" sz="2000" dirty="0"/>
          </a:p>
          <a:p>
            <a:r>
              <a:rPr lang="nb-NO" sz="2000" b="1" dirty="0"/>
              <a:t>1000 </a:t>
            </a:r>
            <a:r>
              <a:rPr lang="nb-NO" sz="2000" b="1"/>
              <a:t> Prompts</a:t>
            </a:r>
            <a:r>
              <a:rPr lang="nb-NO" sz="2000" b="1" dirty="0"/>
              <a:t> </a:t>
            </a:r>
            <a:r>
              <a:rPr lang="nb-NO" sz="2000"/>
              <a:t>= </a:t>
            </a:r>
            <a:br>
              <a:rPr lang="nb-NO" sz="2000"/>
            </a:br>
            <a:r>
              <a:rPr lang="nb-NO" sz="2000"/>
              <a:t>977,- i nmd </a:t>
            </a:r>
            <a:r>
              <a:rPr lang="nb-NO" sz="2000" b="1" dirty="0"/>
              <a:t>m/GPT 4</a:t>
            </a:r>
            <a:r>
              <a:rPr lang="nb-NO" sz="2000" b="1"/>
              <a:t> (8K) 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5D239968-A20B-CD02-2467-D642694DF64F}"/>
              </a:ext>
            </a:extLst>
          </p:cNvPr>
          <p:cNvSpPr/>
          <p:nvPr/>
        </p:nvSpPr>
        <p:spPr>
          <a:xfrm>
            <a:off x="8060267" y="2427170"/>
            <a:ext cx="3004343" cy="81291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Vil automatisk oppdatere til nyere versjon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6386DFA2-FBD8-3091-CC90-1F38E52826F2}"/>
              </a:ext>
            </a:extLst>
          </p:cNvPr>
          <p:cNvSpPr/>
          <p:nvPr/>
        </p:nvSpPr>
        <p:spPr>
          <a:xfrm>
            <a:off x="8060267" y="3472006"/>
            <a:ext cx="3004343" cy="81291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Kan søke unntak om 30 dagers logging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87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639464" y="620994"/>
            <a:ext cx="10159176" cy="515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spc="-47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Azure OpenAI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8BE041-1C3F-5DDA-7182-7D9A0E774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03" y="1289233"/>
            <a:ext cx="10494786" cy="4400839"/>
          </a:xfrm>
          <a:prstGeom prst="rect">
            <a:avLst/>
          </a:prstGeom>
        </p:spPr>
      </p:pic>
      <p:sp>
        <p:nvSpPr>
          <p:cNvPr id="5" name="Ramme 4">
            <a:extLst>
              <a:ext uri="{FF2B5EF4-FFF2-40B4-BE49-F238E27FC236}">
                <a16:creationId xmlns:a16="http://schemas.microsoft.com/office/drawing/2014/main" id="{E4C43ED3-547B-A064-5983-34D4705921E1}"/>
              </a:ext>
            </a:extLst>
          </p:cNvPr>
          <p:cNvSpPr/>
          <p:nvPr/>
        </p:nvSpPr>
        <p:spPr>
          <a:xfrm>
            <a:off x="6476903" y="2524291"/>
            <a:ext cx="2750117" cy="3312089"/>
          </a:xfrm>
          <a:prstGeom prst="frame">
            <a:avLst>
              <a:gd name="adj1" fmla="val 10739"/>
            </a:avLst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323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B73FBB-C19F-5775-9192-BA798E7219E2}"/>
              </a:ext>
            </a:extLst>
          </p:cNvPr>
          <p:cNvSpPr txBox="1"/>
          <p:nvPr/>
        </p:nvSpPr>
        <p:spPr>
          <a:xfrm>
            <a:off x="2405396" y="5886262"/>
            <a:ext cx="7256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Deploy Azure OpenAI using Terraform with Private Endpoint - msandbu.org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50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639464" y="620994"/>
            <a:ext cx="10159176" cy="515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spc="-47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Azure OpenAI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AD8061-6118-EF50-8C52-C764B1A438D5}"/>
              </a:ext>
            </a:extLst>
          </p:cNvPr>
          <p:cNvSpPr/>
          <p:nvPr/>
        </p:nvSpPr>
        <p:spPr>
          <a:xfrm>
            <a:off x="7251238" y="1293970"/>
            <a:ext cx="3631869" cy="81291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</a:rPr>
              <a:t>Web applikasjon med ferdig integrasjon mot egne data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D1DD62-6A11-3531-D0E3-1BC450A2980E}"/>
              </a:ext>
            </a:extLst>
          </p:cNvPr>
          <p:cNvSpPr/>
          <p:nvPr/>
        </p:nvSpPr>
        <p:spPr>
          <a:xfrm>
            <a:off x="7250059" y="2254011"/>
            <a:ext cx="3631869" cy="101270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</a:rPr>
              <a:t>Bruker Azure tjenester for publisering og lagring av data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AC8697-23A3-ACF6-4AC2-F33F0A3B17DE}"/>
              </a:ext>
            </a:extLst>
          </p:cNvPr>
          <p:cNvSpPr/>
          <p:nvPr/>
        </p:nvSpPr>
        <p:spPr>
          <a:xfrm>
            <a:off x="7246032" y="3432174"/>
            <a:ext cx="3631869" cy="1029265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</a:rPr>
              <a:t>Kan settes opp med autentisering via Microsoft 365 brukerkontoer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631E68-6EEC-A36D-417B-5B145732AE84}"/>
              </a:ext>
            </a:extLst>
          </p:cNvPr>
          <p:cNvSpPr/>
          <p:nvPr/>
        </p:nvSpPr>
        <p:spPr>
          <a:xfrm>
            <a:off x="7274719" y="4624443"/>
            <a:ext cx="3631869" cy="725055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</a:rPr>
              <a:t>Kan publiseres direkte som bot til Microsoft Teams</a:t>
            </a:r>
            <a:endParaRPr lang="en-US" sz="2000" b="1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C4C19D-7412-18E8-953E-735792647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52" y="1308615"/>
            <a:ext cx="6268184" cy="454345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19293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493F43DC-DBC7-7742-2B7C-90620F44B2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FD495E9-A8BD-EFA0-5828-2D2C53F15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36" y="1317763"/>
            <a:ext cx="5459119" cy="30593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5101615-B8E0-4219-D433-DE297AD7A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532" y="1343603"/>
            <a:ext cx="5424266" cy="30398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7612A47E-A5E0-F865-23F9-519A2C09218D}"/>
              </a:ext>
            </a:extLst>
          </p:cNvPr>
          <p:cNvSpPr txBox="1"/>
          <p:nvPr/>
        </p:nvSpPr>
        <p:spPr>
          <a:xfrm>
            <a:off x="2657256" y="4554987"/>
            <a:ext cx="63854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u="sng" dirty="0">
                <a:solidFill>
                  <a:schemeClr val="tx1">
                    <a:lumMod val="50000"/>
                  </a:schemeClr>
                </a:solidFill>
              </a:rPr>
              <a:t>Prompt: 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norwegian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 woods, in the mountain in the background --</a:t>
            </a:r>
            <a:r>
              <a:rPr lang="en-US" sz="2800" b="1" dirty="0" err="1">
                <a:solidFill>
                  <a:schemeClr val="tx1">
                    <a:lumMod val="50000"/>
                  </a:schemeClr>
                </a:solidFill>
              </a:rPr>
              <a:t>ar</a:t>
            </a:r>
            <a:r>
              <a:rPr lang="en-US" sz="2800" b="1" dirty="0">
                <a:solidFill>
                  <a:schemeClr val="tx1">
                    <a:lumMod val="50000"/>
                  </a:schemeClr>
                </a:solidFill>
              </a:rPr>
              <a:t> 16:9 --v 5.0</a:t>
            </a:r>
            <a:endParaRPr lang="en-US" sz="28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29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639464" y="620994"/>
            <a:ext cx="10159176" cy="515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spc="-47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Azure OpenAI og Azure ChatGPT </a:t>
            </a:r>
          </a:p>
        </p:txBody>
      </p:sp>
      <p:pic>
        <p:nvPicPr>
          <p:cNvPr id="12" name="Bilde 11">
            <a:extLst>
              <a:ext uri="{FF2B5EF4-FFF2-40B4-BE49-F238E27FC236}">
                <a16:creationId xmlns:a16="http://schemas.microsoft.com/office/drawing/2014/main" id="{2AF793DF-58AF-02F9-BD37-1E6C60BC5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93" t="19342" r="25111" b="20923"/>
          <a:stretch/>
        </p:blipFill>
        <p:spPr>
          <a:xfrm>
            <a:off x="2206401" y="1270534"/>
            <a:ext cx="6653414" cy="442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84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651113" y="463741"/>
            <a:ext cx="10159176" cy="515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spc="-47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Azure OpenAI </a:t>
            </a:r>
            <a:r>
              <a:rPr lang="en-GB" b="1" spc="-47" err="1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og</a:t>
            </a:r>
            <a:r>
              <a:rPr lang="en-GB" b="1" spc="-47">
                <a:ln w="3175">
                  <a:noFill/>
                </a:ln>
                <a:solidFill>
                  <a:schemeClr val="accent2"/>
                </a:solidFill>
                <a:ea typeface="+mn-ea"/>
                <a:cs typeface="Segoe UI" pitchFamily="34" charset="0"/>
              </a:rPr>
              <a:t> Azure ChatGPT</a:t>
            </a:r>
          </a:p>
        </p:txBody>
      </p:sp>
      <p:pic>
        <p:nvPicPr>
          <p:cNvPr id="2" name="Bilde 1">
            <a:extLst>
              <a:ext uri="{FF2B5EF4-FFF2-40B4-BE49-F238E27FC236}">
                <a16:creationId xmlns:a16="http://schemas.microsoft.com/office/drawing/2014/main" id="{56ED0BC5-40D4-E0BA-ECEE-734EC0034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00" y="1172686"/>
            <a:ext cx="9710202" cy="484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82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7C3A8B5A-F1DB-C7FB-4977-D0D95C38AD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7957B9E4-5EC6-C641-262C-B151BEACB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Andre integrasjoner og LLM funksjoner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3BEA94-7F94-A0EF-DEC4-5ED9C314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05" y="1321332"/>
            <a:ext cx="4910857" cy="3862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8BBF0F-D061-4915-B27D-86BA4C633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292" y="1361646"/>
            <a:ext cx="5846506" cy="2586372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442D42-BBB4-3AEE-3923-E8C1A8946621}"/>
              </a:ext>
            </a:extLst>
          </p:cNvPr>
          <p:cNvSpPr/>
          <p:nvPr/>
        </p:nvSpPr>
        <p:spPr>
          <a:xfrm>
            <a:off x="6048252" y="3724345"/>
            <a:ext cx="4143220" cy="1069209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>
                <a:solidFill>
                  <a:schemeClr val="bg1"/>
                </a:solidFill>
              </a:rPr>
              <a:t>Logic App / Power Automate Kan brukes til å lage predefinerte arbeidsflyter</a:t>
            </a:r>
            <a:endParaRPr lang="en-US" sz="189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713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9DD99E-ABBB-9B1F-B3A4-559FE241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Demo – Tabletalker </a:t>
            </a:r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5B5BB75-3D77-5440-C24D-63B60BF54623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432" y="2607846"/>
            <a:ext cx="3486143" cy="332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9050560D-3AA7-5520-4013-2819EC1722BD}"/>
              </a:ext>
            </a:extLst>
          </p:cNvPr>
          <p:cNvSpPr txBox="1">
            <a:spLocks/>
          </p:cNvSpPr>
          <p:nvPr/>
        </p:nvSpPr>
        <p:spPr>
          <a:xfrm>
            <a:off x="462421" y="1608042"/>
            <a:ext cx="10581659" cy="41572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4888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5213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890" b="1" dirty="0"/>
              <a:t>Bruker Azure Speech Recognition, ElevenLabs, OpenAI with Functions,</a:t>
            </a:r>
            <a:br>
              <a:rPr lang="nb-NO" sz="1890" b="1" dirty="0"/>
            </a:br>
            <a:r>
              <a:rPr lang="nb-NO" sz="1890" b="1" dirty="0"/>
              <a:t>Langchain og SQLAlchemy</a:t>
            </a:r>
          </a:p>
          <a:p>
            <a:r>
              <a:rPr lang="en-US" sz="1890" dirty="0"/>
              <a:t>1# </a:t>
            </a:r>
            <a:r>
              <a:rPr lang="en-US" sz="1890" dirty="0" err="1"/>
              <a:t>Analyserer</a:t>
            </a:r>
            <a:r>
              <a:rPr lang="en-US" sz="1890" dirty="0"/>
              <a:t> tale </a:t>
            </a:r>
            <a:r>
              <a:rPr lang="en-US" sz="1890" dirty="0" err="1"/>
              <a:t>som</a:t>
            </a:r>
            <a:r>
              <a:rPr lang="en-US" sz="1890" dirty="0"/>
              <a:t> </a:t>
            </a:r>
            <a:r>
              <a:rPr lang="en-US" sz="1890" dirty="0" err="1"/>
              <a:t>tekst</a:t>
            </a:r>
            <a:r>
              <a:rPr lang="en-US" sz="1890" dirty="0"/>
              <a:t> </a:t>
            </a:r>
            <a:r>
              <a:rPr lang="en-US" sz="1890" dirty="0" err="1"/>
              <a:t>ved</a:t>
            </a:r>
            <a:r>
              <a:rPr lang="en-US" sz="1890" dirty="0"/>
              <a:t> bruk av Azure Speech Recognition </a:t>
            </a:r>
          </a:p>
          <a:p>
            <a:r>
              <a:rPr lang="en-US" sz="1890" dirty="0"/>
              <a:t>2# </a:t>
            </a:r>
            <a:r>
              <a:rPr lang="en-US" sz="1890" dirty="0" err="1"/>
              <a:t>Tekst</a:t>
            </a:r>
            <a:r>
              <a:rPr lang="en-US" sz="1890" dirty="0"/>
              <a:t> </a:t>
            </a:r>
            <a:r>
              <a:rPr lang="en-US" sz="1890" dirty="0" err="1"/>
              <a:t>håndteres</a:t>
            </a:r>
            <a:r>
              <a:rPr lang="en-US" sz="1890" dirty="0"/>
              <a:t> </a:t>
            </a:r>
            <a:r>
              <a:rPr lang="en-US" sz="1890" dirty="0" err="1"/>
              <a:t>som</a:t>
            </a:r>
            <a:r>
              <a:rPr lang="en-US" sz="1890" dirty="0"/>
              <a:t> </a:t>
            </a:r>
            <a:r>
              <a:rPr lang="en-US" sz="1890" dirty="0" err="1"/>
              <a:t>inndata</a:t>
            </a:r>
            <a:r>
              <a:rPr lang="en-US" sz="1890" dirty="0"/>
              <a:t> </a:t>
            </a:r>
            <a:r>
              <a:rPr lang="en-US" sz="1890" dirty="0" err="1"/>
              <a:t>til</a:t>
            </a:r>
            <a:r>
              <a:rPr lang="en-US" sz="1890" dirty="0"/>
              <a:t> </a:t>
            </a:r>
            <a:r>
              <a:rPr lang="en-US" sz="1890" dirty="0" err="1"/>
              <a:t>Langchain</a:t>
            </a:r>
            <a:r>
              <a:rPr lang="en-US" sz="1890" dirty="0"/>
              <a:t> agent-</a:t>
            </a:r>
            <a:r>
              <a:rPr lang="en-US" sz="1890" dirty="0" err="1"/>
              <a:t>kontekst</a:t>
            </a:r>
            <a:endParaRPr lang="en-US" sz="1890" dirty="0"/>
          </a:p>
          <a:p>
            <a:r>
              <a:rPr lang="en-US" sz="1890" dirty="0"/>
              <a:t>3# </a:t>
            </a:r>
            <a:r>
              <a:rPr lang="en-US" sz="1890" dirty="0" err="1"/>
              <a:t>Avhengig</a:t>
            </a:r>
            <a:r>
              <a:rPr lang="en-US" sz="1890" dirty="0"/>
              <a:t> av </a:t>
            </a:r>
            <a:r>
              <a:rPr lang="en-US" sz="1890" dirty="0" err="1"/>
              <a:t>nøkkelord</a:t>
            </a:r>
            <a:r>
              <a:rPr lang="en-US" sz="1890" dirty="0"/>
              <a:t> </a:t>
            </a:r>
            <a:r>
              <a:rPr lang="en-US" sz="1890" dirty="0" err="1"/>
              <a:t>vil</a:t>
            </a:r>
            <a:r>
              <a:rPr lang="en-US" sz="1890" dirty="0"/>
              <a:t> </a:t>
            </a:r>
            <a:r>
              <a:rPr lang="en-US" sz="1890" dirty="0" err="1"/>
              <a:t>en</a:t>
            </a:r>
            <a:r>
              <a:rPr lang="en-US" sz="1890" dirty="0"/>
              <a:t> OpenAI-</a:t>
            </a:r>
            <a:r>
              <a:rPr lang="en-US" sz="1890" dirty="0" err="1"/>
              <a:t>funksjon</a:t>
            </a:r>
            <a:r>
              <a:rPr lang="en-US" sz="1890" dirty="0"/>
              <a:t> </a:t>
            </a:r>
            <a:r>
              <a:rPr lang="en-US" sz="1890" dirty="0" err="1"/>
              <a:t>brukes</a:t>
            </a:r>
            <a:r>
              <a:rPr lang="en-US" sz="1890" dirty="0"/>
              <a:t> </a:t>
            </a:r>
            <a:br>
              <a:rPr lang="en-US" sz="1890" dirty="0"/>
            </a:br>
            <a:r>
              <a:rPr lang="en-US" sz="1890" dirty="0"/>
              <a:t>	For </a:t>
            </a:r>
            <a:r>
              <a:rPr lang="en-US" sz="1890" dirty="0" err="1"/>
              <a:t>eksempel</a:t>
            </a:r>
            <a:r>
              <a:rPr lang="en-US" sz="1890" dirty="0"/>
              <a:t> – </a:t>
            </a:r>
            <a:r>
              <a:rPr lang="en-US" sz="1890" dirty="0" err="1"/>
              <a:t>db.chain.run</a:t>
            </a:r>
            <a:r>
              <a:rPr lang="en-US" sz="1890" dirty="0"/>
              <a:t> for SQL-</a:t>
            </a:r>
            <a:r>
              <a:rPr lang="en-US" sz="1890" dirty="0" err="1"/>
              <a:t>relaterte</a:t>
            </a:r>
            <a:r>
              <a:rPr lang="en-US" sz="1890" dirty="0"/>
              <a:t> </a:t>
            </a:r>
            <a:r>
              <a:rPr lang="en-US" sz="1890" dirty="0" err="1"/>
              <a:t>forespørsler</a:t>
            </a:r>
            <a:r>
              <a:rPr lang="en-US" sz="1890" dirty="0"/>
              <a:t> </a:t>
            </a:r>
            <a:br>
              <a:rPr lang="en-US" sz="1890" dirty="0"/>
            </a:br>
            <a:r>
              <a:rPr lang="en-US" sz="1890" dirty="0"/>
              <a:t>	For </a:t>
            </a:r>
            <a:r>
              <a:rPr lang="en-US" sz="1890" dirty="0" err="1"/>
              <a:t>eksempel</a:t>
            </a:r>
            <a:r>
              <a:rPr lang="en-US" sz="1890" dirty="0"/>
              <a:t> – </a:t>
            </a:r>
            <a:r>
              <a:rPr lang="en-US" sz="1890" dirty="0" err="1"/>
              <a:t>search.run</a:t>
            </a:r>
            <a:r>
              <a:rPr lang="en-US" sz="1890" dirty="0"/>
              <a:t> for Google-</a:t>
            </a:r>
            <a:r>
              <a:rPr lang="en-US" sz="1890" dirty="0" err="1"/>
              <a:t>søk</a:t>
            </a:r>
            <a:endParaRPr lang="en-US" sz="1890" dirty="0"/>
          </a:p>
          <a:p>
            <a:r>
              <a:rPr lang="en-US" sz="1890" dirty="0"/>
              <a:t>4# SQL-</a:t>
            </a:r>
            <a:r>
              <a:rPr lang="en-US" sz="1890" dirty="0" err="1"/>
              <a:t>spørsmål</a:t>
            </a:r>
            <a:r>
              <a:rPr lang="en-US" sz="1890" dirty="0"/>
              <a:t> </a:t>
            </a:r>
            <a:r>
              <a:rPr lang="en-US" sz="1890" dirty="0" err="1"/>
              <a:t>vil</a:t>
            </a:r>
            <a:r>
              <a:rPr lang="en-US" sz="1890" dirty="0"/>
              <a:t> </a:t>
            </a:r>
            <a:r>
              <a:rPr lang="en-US" sz="1890" dirty="0" err="1"/>
              <a:t>bli</a:t>
            </a:r>
            <a:r>
              <a:rPr lang="en-US" sz="1890" dirty="0"/>
              <a:t> </a:t>
            </a:r>
            <a:r>
              <a:rPr lang="en-US" sz="1890" dirty="0" err="1"/>
              <a:t>sendt</a:t>
            </a:r>
            <a:r>
              <a:rPr lang="en-US" sz="1890" dirty="0"/>
              <a:t> </a:t>
            </a:r>
            <a:r>
              <a:rPr lang="en-US" sz="1890" dirty="0" err="1"/>
              <a:t>til</a:t>
            </a:r>
            <a:r>
              <a:rPr lang="en-US" sz="1890" dirty="0"/>
              <a:t> SQL-database</a:t>
            </a:r>
          </a:p>
          <a:p>
            <a:r>
              <a:rPr lang="en-US" sz="1890" dirty="0"/>
              <a:t>5# </a:t>
            </a:r>
            <a:r>
              <a:rPr lang="en-US" sz="1890" dirty="0" err="1"/>
              <a:t>Utdata</a:t>
            </a:r>
            <a:r>
              <a:rPr lang="en-US" sz="1890" dirty="0"/>
              <a:t> </a:t>
            </a:r>
            <a:r>
              <a:rPr lang="en-US" sz="1890" dirty="0" err="1"/>
              <a:t>tolkes</a:t>
            </a:r>
            <a:r>
              <a:rPr lang="en-US" sz="1890" dirty="0"/>
              <a:t> </a:t>
            </a:r>
            <a:r>
              <a:rPr lang="en-US" sz="1890" dirty="0" err="1"/>
              <a:t>ved</a:t>
            </a:r>
            <a:r>
              <a:rPr lang="en-US" sz="1890" dirty="0"/>
              <a:t> bruk av </a:t>
            </a:r>
            <a:r>
              <a:rPr lang="en-US" sz="1890" dirty="0" err="1"/>
              <a:t>Elevenlabs</a:t>
            </a:r>
            <a:r>
              <a:rPr lang="en-US" sz="1890" dirty="0"/>
              <a:t> </a:t>
            </a:r>
          </a:p>
          <a:p>
            <a:r>
              <a:rPr lang="en-US" sz="1890" dirty="0"/>
              <a:t>6# </a:t>
            </a:r>
            <a:r>
              <a:rPr lang="en-US" sz="1890" dirty="0" err="1"/>
              <a:t>Kontekst</a:t>
            </a:r>
            <a:r>
              <a:rPr lang="en-US" sz="1890" dirty="0"/>
              <a:t> </a:t>
            </a:r>
            <a:r>
              <a:rPr lang="en-US" sz="1890" dirty="0" err="1"/>
              <a:t>tilbake</a:t>
            </a:r>
            <a:r>
              <a:rPr lang="en-US" sz="1890" dirty="0"/>
              <a:t> </a:t>
            </a:r>
            <a:r>
              <a:rPr lang="en-US" sz="1890" dirty="0" err="1"/>
              <a:t>til</a:t>
            </a:r>
            <a:r>
              <a:rPr lang="en-US" sz="1890" dirty="0"/>
              <a:t> </a:t>
            </a:r>
            <a:r>
              <a:rPr lang="en-US" sz="1890" dirty="0" err="1"/>
              <a:t>brukeren</a:t>
            </a:r>
            <a:endParaRPr lang="en-US" sz="1890" dirty="0"/>
          </a:p>
        </p:txBody>
      </p:sp>
    </p:spTree>
    <p:extLst>
      <p:ext uri="{BB962C8B-B14F-4D97-AF65-F5344CB8AC3E}">
        <p14:creationId xmlns:p14="http://schemas.microsoft.com/office/powerpoint/2010/main" val="643065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9DA0CE9F-74F6-14A4-E4FA-DF2B8E99BD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0595" y="1348782"/>
            <a:ext cx="10157199" cy="4754984"/>
          </a:xfrm>
        </p:spPr>
        <p:txBody>
          <a:bodyPr>
            <a:normAutofit fontScale="25000" lnSpcReduction="20000"/>
          </a:bodyPr>
          <a:lstStyle/>
          <a:p>
            <a:r>
              <a:rPr lang="nb-NO" sz="7200" b="1" dirty="0"/>
              <a:t>GPT Virtuell Assistent i Microsoft 365</a:t>
            </a:r>
          </a:p>
          <a:p>
            <a:pPr lvl="1"/>
            <a:r>
              <a:rPr lang="nb-NO" sz="5600" dirty="0"/>
              <a:t>Integrert i Office </a:t>
            </a:r>
          </a:p>
          <a:p>
            <a:pPr lvl="1"/>
            <a:r>
              <a:rPr lang="nb-NO" sz="5600" dirty="0"/>
              <a:t>Lisens på 30$ Per bruker i måneden (minimum 300)</a:t>
            </a:r>
          </a:p>
          <a:p>
            <a:pPr lvl="1"/>
            <a:r>
              <a:rPr lang="nb-NO" sz="5600" dirty="0"/>
              <a:t>Tilgjengelig fra 1 November (Ingen Trial funksjon)</a:t>
            </a:r>
          </a:p>
          <a:p>
            <a:r>
              <a:rPr lang="nb-NO" sz="7200" dirty="0"/>
              <a:t>Gir GPT integrasjon mot </a:t>
            </a:r>
            <a:r>
              <a:rPr lang="nb-NO" sz="7200" b="1" dirty="0"/>
              <a:t>egne data </a:t>
            </a:r>
            <a:r>
              <a:rPr lang="nb-NO" sz="7200" dirty="0"/>
              <a:t>i Microsoft 365</a:t>
            </a:r>
          </a:p>
          <a:p>
            <a:r>
              <a:rPr lang="nb-NO" sz="7200" b="1" dirty="0"/>
              <a:t>Bruker </a:t>
            </a:r>
            <a:r>
              <a:rPr lang="nb-NO" sz="7200" b="1" dirty="0" err="1"/>
              <a:t>Azure</a:t>
            </a:r>
            <a:r>
              <a:rPr lang="nb-NO" sz="7200" b="1" dirty="0"/>
              <a:t> </a:t>
            </a:r>
            <a:r>
              <a:rPr lang="nb-NO" sz="7200" b="1" dirty="0" err="1"/>
              <a:t>OpenAI</a:t>
            </a:r>
            <a:r>
              <a:rPr lang="nb-NO" sz="7200" b="1" dirty="0"/>
              <a:t> for LLM operasjoner</a:t>
            </a:r>
          </a:p>
          <a:p>
            <a:r>
              <a:rPr lang="nb-NO" sz="7200" b="1" dirty="0"/>
              <a:t>Delvis støtte for norsk ved lansering</a:t>
            </a:r>
          </a:p>
          <a:p>
            <a:r>
              <a:rPr lang="nb-NO" sz="5500" b="1" dirty="0"/>
              <a:t>	</a:t>
            </a:r>
            <a:r>
              <a:rPr lang="nb-NO" sz="5500" dirty="0"/>
              <a:t>Full norsk støtte kommer lengre</a:t>
            </a:r>
          </a:p>
          <a:p>
            <a:r>
              <a:rPr lang="nb-NO" sz="7200" dirty="0"/>
              <a:t>Kan også utvides med </a:t>
            </a:r>
            <a:r>
              <a:rPr lang="nb-NO" sz="7200" b="1" dirty="0"/>
              <a:t>3.parts datakilder</a:t>
            </a:r>
          </a:p>
          <a:p>
            <a:pPr lvl="1"/>
            <a:r>
              <a:rPr lang="nb-NO" sz="5600" dirty="0"/>
              <a:t>Service </a:t>
            </a:r>
            <a:r>
              <a:rPr lang="nb-NO" sz="5600" dirty="0" err="1"/>
              <a:t>Now</a:t>
            </a:r>
            <a:r>
              <a:rPr lang="nb-NO" sz="5600" dirty="0"/>
              <a:t> (Ferdig integrasjon)</a:t>
            </a:r>
          </a:p>
          <a:p>
            <a:pPr lvl="1"/>
            <a:r>
              <a:rPr lang="nb-NO" sz="5600" dirty="0" err="1"/>
              <a:t>Confluence</a:t>
            </a:r>
            <a:r>
              <a:rPr lang="nb-NO" sz="5600" dirty="0"/>
              <a:t> (Ferdig integrasjon)</a:t>
            </a:r>
          </a:p>
          <a:p>
            <a:pPr lvl="1"/>
            <a:r>
              <a:rPr lang="nb-NO" sz="5600" dirty="0"/>
              <a:t>Filservere (Ferdig integrasjon)</a:t>
            </a:r>
          </a:p>
          <a:p>
            <a:pPr lvl="1"/>
            <a:r>
              <a:rPr lang="nb-NO" sz="5600" dirty="0"/>
              <a:t>....andre data kilder løsninger</a:t>
            </a:r>
          </a:p>
          <a:p>
            <a:pPr marL="250505" lvl="1" indent="0"/>
            <a:endParaRPr lang="nb-NO" dirty="0"/>
          </a:p>
          <a:p>
            <a:endParaRPr lang="nb-NO" dirty="0"/>
          </a:p>
          <a:p>
            <a:endParaRPr lang="nb-NO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77598BF4-018C-2E12-5B9F-6D78C16C7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Microsoft Copilot</a:t>
            </a:r>
          </a:p>
        </p:txBody>
      </p:sp>
      <p:pic>
        <p:nvPicPr>
          <p:cNvPr id="2050" name="Picture 2" descr="What is Microsoft 365 Copilot in a Nutshell [UPDATED]">
            <a:extLst>
              <a:ext uri="{FF2B5EF4-FFF2-40B4-BE49-F238E27FC236}">
                <a16:creationId xmlns:a16="http://schemas.microsoft.com/office/drawing/2014/main" id="{9B452DAE-D0F3-188C-25CD-9F769B3E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732" y="1391750"/>
            <a:ext cx="5267968" cy="297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682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C03033FD-6E31-CD67-38D4-FE5831DA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Hvordan funker det?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67C646-05DF-8847-7500-031511B7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483" y="1377191"/>
            <a:ext cx="7922878" cy="430433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835CF1-A668-796E-B771-62A82FAA0791}"/>
              </a:ext>
            </a:extLst>
          </p:cNvPr>
          <p:cNvSpPr/>
          <p:nvPr/>
        </p:nvSpPr>
        <p:spPr>
          <a:xfrm>
            <a:off x="419546" y="1327918"/>
            <a:ext cx="2787057" cy="69602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701" b="1">
                <a:solidFill>
                  <a:schemeClr val="bg1"/>
                </a:solidFill>
              </a:rPr>
              <a:t>All data og innhold blir indeksert i en felles katalog</a:t>
            </a:r>
            <a:endParaRPr lang="en-US" sz="1512" b="1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C00819-60A6-C3F6-B18B-6093D7F0A9E2}"/>
              </a:ext>
            </a:extLst>
          </p:cNvPr>
          <p:cNvSpPr/>
          <p:nvPr/>
        </p:nvSpPr>
        <p:spPr>
          <a:xfrm>
            <a:off x="439272" y="2127796"/>
            <a:ext cx="2769500" cy="89036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701" b="1">
                <a:solidFill>
                  <a:schemeClr val="bg1"/>
                </a:solidFill>
              </a:rPr>
              <a:t>Data og innhold blir indeksert basert på semantisk søk</a:t>
            </a:r>
            <a:endParaRPr lang="en-US" sz="1701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16B15A-6CBB-F62C-C04B-FB8A5961862F}"/>
              </a:ext>
            </a:extLst>
          </p:cNvPr>
          <p:cNvSpPr/>
          <p:nvPr/>
        </p:nvSpPr>
        <p:spPr>
          <a:xfrm>
            <a:off x="470836" y="3870685"/>
            <a:ext cx="2730873" cy="643075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701" b="1">
                <a:solidFill>
                  <a:schemeClr val="bg1"/>
                </a:solidFill>
              </a:rPr>
              <a:t>Data fra 3.parts kilder kan også integreres</a:t>
            </a:r>
            <a:endParaRPr lang="en-US" sz="1701" b="1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39EDB9-7690-0A9B-3FCF-1D71A3B22C88}"/>
              </a:ext>
            </a:extLst>
          </p:cNvPr>
          <p:cNvSpPr/>
          <p:nvPr/>
        </p:nvSpPr>
        <p:spPr>
          <a:xfrm>
            <a:off x="472808" y="3114782"/>
            <a:ext cx="2730873" cy="63786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701" b="1">
                <a:solidFill>
                  <a:schemeClr val="bg1"/>
                </a:solidFill>
              </a:rPr>
              <a:t>Data blir indeksert per bruker (Semantic Index)</a:t>
            </a:r>
            <a:endParaRPr lang="en-US" sz="1701" b="1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B193F1C-FBE9-CA39-DB2E-AA0619D7B5B6}"/>
              </a:ext>
            </a:extLst>
          </p:cNvPr>
          <p:cNvSpPr/>
          <p:nvPr/>
        </p:nvSpPr>
        <p:spPr>
          <a:xfrm>
            <a:off x="484457" y="4603660"/>
            <a:ext cx="2711146" cy="86866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701" b="1">
                <a:solidFill>
                  <a:schemeClr val="bg1"/>
                </a:solidFill>
              </a:rPr>
              <a:t>CoPilot bruk fra enten Teams eller Office applikasjoner</a:t>
            </a:r>
            <a:endParaRPr lang="en-US" sz="1701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947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C03033FD-6E31-CD67-38D4-FE5831DA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Integrasjonsmuligheter mot 3.Parts datakilder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F6338E0-3FC2-18B9-2BC4-129280216943}"/>
              </a:ext>
            </a:extLst>
          </p:cNvPr>
          <p:cNvSpPr/>
          <p:nvPr/>
        </p:nvSpPr>
        <p:spPr>
          <a:xfrm>
            <a:off x="696107" y="2017288"/>
            <a:ext cx="2010054" cy="592782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701" b="1">
                <a:solidFill>
                  <a:schemeClr val="bg1"/>
                </a:solidFill>
              </a:rPr>
              <a:t>ServiceNow Knowledge</a:t>
            </a:r>
            <a:endParaRPr lang="en-US" sz="1701" b="1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D1EE879-3C6E-75EE-5BEF-26442FD5280B}"/>
              </a:ext>
            </a:extLst>
          </p:cNvPr>
          <p:cNvSpPr/>
          <p:nvPr/>
        </p:nvSpPr>
        <p:spPr>
          <a:xfrm>
            <a:off x="696107" y="2779309"/>
            <a:ext cx="2010054" cy="592782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701" b="1">
                <a:solidFill>
                  <a:schemeClr val="bg1"/>
                </a:solidFill>
              </a:rPr>
              <a:t>ServiceNow Catalog</a:t>
            </a:r>
            <a:endParaRPr lang="en-US" sz="1701" b="1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BDC39C7-42A2-2EC6-B591-18D56C7CB762}"/>
              </a:ext>
            </a:extLst>
          </p:cNvPr>
          <p:cNvSpPr/>
          <p:nvPr/>
        </p:nvSpPr>
        <p:spPr>
          <a:xfrm>
            <a:off x="708108" y="3523329"/>
            <a:ext cx="2010054" cy="592782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701" b="1">
                <a:solidFill>
                  <a:schemeClr val="bg1"/>
                </a:solidFill>
              </a:rPr>
              <a:t>ServiceNow Tickets</a:t>
            </a:r>
            <a:endParaRPr lang="en-US" sz="1701" b="1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2E6F985-F622-FC2D-2100-ED742E0E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671" y="1908051"/>
            <a:ext cx="6462419" cy="2010267"/>
          </a:xfrm>
          <a:prstGeom prst="rect">
            <a:avLst/>
          </a:prstGeom>
        </p:spPr>
      </p:pic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896246C7-634F-9C1F-8B25-68900CBC261E}"/>
              </a:ext>
            </a:extLst>
          </p:cNvPr>
          <p:cNvSpPr/>
          <p:nvPr/>
        </p:nvSpPr>
        <p:spPr>
          <a:xfrm>
            <a:off x="3072171" y="3012081"/>
            <a:ext cx="1224033" cy="744020"/>
          </a:xfrm>
          <a:prstGeom prst="leftRightArrow">
            <a:avLst>
              <a:gd name="adj1" fmla="val 28035"/>
              <a:gd name="adj2" fmla="val 42486"/>
            </a:avLst>
          </a:prstGeom>
          <a:solidFill>
            <a:srgbClr val="53D2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23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F770BD-0A37-445A-1DC7-727B13D30AB1}"/>
              </a:ext>
            </a:extLst>
          </p:cNvPr>
          <p:cNvSpPr txBox="1"/>
          <p:nvPr/>
        </p:nvSpPr>
        <p:spPr>
          <a:xfrm>
            <a:off x="6944898" y="1519467"/>
            <a:ext cx="2647566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890" b="1"/>
              <a:t>Microsoft 365 Copilot</a:t>
            </a:r>
            <a:endParaRPr lang="en-US" sz="1890" b="1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4B18968A-8838-938B-42A7-80032B89D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293" y="4439849"/>
            <a:ext cx="1436299" cy="143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3319B1CA-EC5C-C97A-7E84-03B558ADF487}"/>
              </a:ext>
            </a:extLst>
          </p:cNvPr>
          <p:cNvSpPr/>
          <p:nvPr/>
        </p:nvSpPr>
        <p:spPr>
          <a:xfrm rot="16200000">
            <a:off x="7878301" y="3816103"/>
            <a:ext cx="792021" cy="828022"/>
          </a:xfrm>
          <a:prstGeom prst="rightArrow">
            <a:avLst>
              <a:gd name="adj1" fmla="val 29710"/>
              <a:gd name="adj2" fmla="val 47826"/>
            </a:avLst>
          </a:prstGeom>
          <a:solidFill>
            <a:srgbClr val="53D2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23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8AE90393-94DB-C6DE-E882-8690D4D6619C}"/>
              </a:ext>
            </a:extLst>
          </p:cNvPr>
          <p:cNvSpPr/>
          <p:nvPr/>
        </p:nvSpPr>
        <p:spPr>
          <a:xfrm>
            <a:off x="8862328" y="4116110"/>
            <a:ext cx="2046055" cy="984027"/>
          </a:xfrm>
          <a:prstGeom prst="wedgeRectCallout">
            <a:avLst>
              <a:gd name="adj1" fmla="val -50363"/>
              <a:gd name="adj2" fmla="val 82622"/>
            </a:avLst>
          </a:prstGeom>
          <a:solidFill>
            <a:srgbClr val="53D2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268" b="1">
                <a:solidFill>
                  <a:schemeClr val="bg1"/>
                </a:solidFill>
              </a:rPr>
              <a:t>«Hvordan kobler jeg til Wifi?»</a:t>
            </a:r>
            <a:endParaRPr lang="en-US" sz="2268" b="1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03B03BE-2233-73C8-16F6-B54C1B07320D}"/>
              </a:ext>
            </a:extLst>
          </p:cNvPr>
          <p:cNvSpPr/>
          <p:nvPr/>
        </p:nvSpPr>
        <p:spPr>
          <a:xfrm>
            <a:off x="714108" y="4201347"/>
            <a:ext cx="2022055" cy="580782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701" b="1">
                <a:solidFill>
                  <a:schemeClr val="bg1"/>
                </a:solidFill>
              </a:rPr>
              <a:t>Andre datakilder</a:t>
            </a:r>
            <a:endParaRPr lang="en-US" sz="1701" b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7A260B-C4AD-F729-2C01-B9DED77F8875}"/>
              </a:ext>
            </a:extLst>
          </p:cNvPr>
          <p:cNvSpPr txBox="1"/>
          <p:nvPr/>
        </p:nvSpPr>
        <p:spPr>
          <a:xfrm>
            <a:off x="264096" y="1254033"/>
            <a:ext cx="2868077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890" b="1"/>
              <a:t>Microsoft Graph Connectors</a:t>
            </a:r>
            <a:endParaRPr lang="en-US" sz="1890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7AD53F-D448-B2D4-61BC-4249F322A17F}"/>
              </a:ext>
            </a:extLst>
          </p:cNvPr>
          <p:cNvSpPr txBox="1"/>
          <p:nvPr/>
        </p:nvSpPr>
        <p:spPr>
          <a:xfrm>
            <a:off x="2892167" y="3714100"/>
            <a:ext cx="1524041" cy="354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701" b="1"/>
              <a:t>Søke funksjon</a:t>
            </a:r>
            <a:endParaRPr lang="en-US" sz="1701" b="1"/>
          </a:p>
        </p:txBody>
      </p:sp>
      <p:sp>
        <p:nvSpPr>
          <p:cNvPr id="30" name="Double Brace 29">
            <a:extLst>
              <a:ext uri="{FF2B5EF4-FFF2-40B4-BE49-F238E27FC236}">
                <a16:creationId xmlns:a16="http://schemas.microsoft.com/office/drawing/2014/main" id="{ADCD92EF-CCD8-814E-CAFB-B94FD2D96289}"/>
              </a:ext>
            </a:extLst>
          </p:cNvPr>
          <p:cNvSpPr/>
          <p:nvPr/>
        </p:nvSpPr>
        <p:spPr>
          <a:xfrm>
            <a:off x="330097" y="1896051"/>
            <a:ext cx="2742074" cy="3000081"/>
          </a:xfrm>
          <a:prstGeom prst="brace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5D0D20-5CA3-E3D3-85DA-72FFFC603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203" y="2832076"/>
            <a:ext cx="994666" cy="109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35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C078E134-F1B3-7225-4401-5F6EB0593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Data indeksering og 3.parts datakilder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57391-1AD7-561A-D64F-6594471A1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668" y="1490173"/>
            <a:ext cx="6521004" cy="416682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8AC425-1410-6087-02A2-586464D46982}"/>
              </a:ext>
            </a:extLst>
          </p:cNvPr>
          <p:cNvSpPr/>
          <p:nvPr/>
        </p:nvSpPr>
        <p:spPr>
          <a:xfrm>
            <a:off x="854581" y="1434784"/>
            <a:ext cx="2666795" cy="1175039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>
                <a:solidFill>
                  <a:schemeClr val="bg1"/>
                </a:solidFill>
              </a:rPr>
              <a:t>Kan lage egne integrasjoner som kan brukes for indeksering av data</a:t>
            </a:r>
            <a:endParaRPr lang="en-US" sz="1701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5AAABEB-7512-10CF-69C7-4581DD8F9C87}"/>
              </a:ext>
            </a:extLst>
          </p:cNvPr>
          <p:cNvSpPr/>
          <p:nvPr/>
        </p:nvSpPr>
        <p:spPr>
          <a:xfrm>
            <a:off x="868389" y="2821561"/>
            <a:ext cx="2666795" cy="1149394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>
                <a:solidFill>
                  <a:schemeClr val="bg1"/>
                </a:solidFill>
              </a:rPr>
              <a:t>Hver organisasjon kan ha opptil 30 integrasjoner (eksterne kilder)</a:t>
            </a:r>
            <a:endParaRPr lang="en-US" sz="1701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0F1ADE-10FA-8213-F460-311F9D690D56}"/>
              </a:ext>
            </a:extLst>
          </p:cNvPr>
          <p:cNvSpPr/>
          <p:nvPr/>
        </p:nvSpPr>
        <p:spPr>
          <a:xfrm>
            <a:off x="881870" y="4173395"/>
            <a:ext cx="2666795" cy="87162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>
                <a:solidFill>
                  <a:schemeClr val="bg1"/>
                </a:solidFill>
              </a:rPr>
              <a:t>Bookmarks</a:t>
            </a:r>
          </a:p>
          <a:p>
            <a:pPr algn="ctr"/>
            <a:r>
              <a:rPr lang="nb-NO" sz="1890" b="1">
                <a:solidFill>
                  <a:schemeClr val="bg1"/>
                </a:solidFill>
              </a:rPr>
              <a:t>QnA</a:t>
            </a:r>
          </a:p>
          <a:p>
            <a:pPr algn="ctr"/>
            <a:r>
              <a:rPr lang="nb-NO" sz="1890" b="1">
                <a:solidFill>
                  <a:schemeClr val="bg1"/>
                </a:solidFill>
              </a:rPr>
              <a:t>Akronymer</a:t>
            </a:r>
            <a:endParaRPr lang="en-US" sz="1890" b="1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0E0BA1-0FC2-E5B1-661F-80502164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617" y="1339566"/>
            <a:ext cx="6985062" cy="4963887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A60E8343-518E-4815-81E0-879FF7D7418D}"/>
              </a:ext>
            </a:extLst>
          </p:cNvPr>
          <p:cNvSpPr/>
          <p:nvPr/>
        </p:nvSpPr>
        <p:spPr>
          <a:xfrm>
            <a:off x="4041998" y="3360566"/>
            <a:ext cx="1997701" cy="512530"/>
          </a:xfrm>
          <a:prstGeom prst="fram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0" tIns="0" rIns="0" bIns="0" rtlCol="0" anchor="ctr" anchorCtr="0">
            <a:noAutofit/>
          </a:bodyPr>
          <a:lstStyle/>
          <a:p>
            <a:pPr algn="ctr"/>
            <a:endParaRPr lang="en-US" sz="3000" b="1" spc="-47">
              <a:ln w="3175">
                <a:noFill/>
              </a:ln>
              <a:solidFill>
                <a:srgbClr val="3999C6"/>
              </a:solidFill>
              <a:latin typeface="Roboto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8953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C03033FD-6E31-CD67-38D4-FE5831DA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Mulighetene fremover!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3C8929-ABBD-3E6A-7D61-35E0FDE04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08" y="1999854"/>
            <a:ext cx="9756263" cy="330628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931C99-C7D5-7851-6E38-170A6F7711D6}"/>
              </a:ext>
            </a:extLst>
          </p:cNvPr>
          <p:cNvSpPr/>
          <p:nvPr/>
        </p:nvSpPr>
        <p:spPr>
          <a:xfrm>
            <a:off x="1056117" y="1525275"/>
            <a:ext cx="1548297" cy="592782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701" b="1">
                <a:solidFill>
                  <a:schemeClr val="bg1"/>
                </a:solidFill>
              </a:rPr>
              <a:t>Teams AI biblotek</a:t>
            </a:r>
            <a:endParaRPr lang="en-US" sz="1701" b="1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F4CDF3A-2F77-54D9-86D2-2E25561E8A3A}"/>
              </a:ext>
            </a:extLst>
          </p:cNvPr>
          <p:cNvSpPr/>
          <p:nvPr/>
        </p:nvSpPr>
        <p:spPr>
          <a:xfrm>
            <a:off x="2765397" y="1537404"/>
            <a:ext cx="2628071" cy="592782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701" b="1">
                <a:solidFill>
                  <a:schemeClr val="bg1"/>
                </a:solidFill>
              </a:rPr>
              <a:t>Lag egne språkmodell aktiverte boter</a:t>
            </a:r>
            <a:endParaRPr lang="en-US" sz="1701" b="1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1F76AD6-23BF-72A4-76FA-915FF9C2460E}"/>
              </a:ext>
            </a:extLst>
          </p:cNvPr>
          <p:cNvSpPr/>
          <p:nvPr/>
        </p:nvSpPr>
        <p:spPr>
          <a:xfrm>
            <a:off x="5521897" y="1531402"/>
            <a:ext cx="2976080" cy="592782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701" b="1">
                <a:solidFill>
                  <a:schemeClr val="bg1"/>
                </a:solidFill>
              </a:rPr>
              <a:t>Med ulike integrasjoner mot 3.parts kilder</a:t>
            </a:r>
            <a:endParaRPr lang="en-US" sz="1701" b="1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9448EB-E891-5FE5-62D2-072A47BC614D}"/>
              </a:ext>
            </a:extLst>
          </p:cNvPr>
          <p:cNvSpPr/>
          <p:nvPr/>
        </p:nvSpPr>
        <p:spPr>
          <a:xfrm>
            <a:off x="8639301" y="1552850"/>
            <a:ext cx="1548297" cy="592782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701" b="1">
                <a:solidFill>
                  <a:schemeClr val="bg1"/>
                </a:solidFill>
              </a:rPr>
              <a:t>Krever ikke Copilot </a:t>
            </a:r>
            <a:r>
              <a:rPr lang="nb-NO" sz="1701" b="1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sz="1701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306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AA35-A51B-80A4-9596-607F2707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Tabletalker</a:t>
            </a:r>
            <a:r>
              <a:rPr lang="en-US"/>
              <a:t> </a:t>
            </a:r>
            <a:r>
              <a:rPr lang="en-US" err="1"/>
              <a:t>og</a:t>
            </a:r>
            <a:r>
              <a:rPr lang="en-US"/>
              <a:t> </a:t>
            </a:r>
            <a:r>
              <a:rPr lang="en-US" err="1"/>
              <a:t>andre</a:t>
            </a:r>
            <a:r>
              <a:rPr lang="en-US"/>
              <a:t> snacks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498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7EAC2D-34A9-17A7-BAB5-5D3BC1AB0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23" y="240675"/>
            <a:ext cx="5958992" cy="5715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A7FFEF-4B19-673F-CCF2-6C3AF3343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285" y="1551121"/>
            <a:ext cx="7712822" cy="354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4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639464" y="620994"/>
            <a:ext cx="10159176" cy="515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646" b="1" dirty="0" err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rPr>
              <a:t>Alternativer</a:t>
            </a:r>
            <a:endParaRPr lang="en-GB" sz="2646" b="1" dirty="0">
              <a:solidFill>
                <a:schemeClr val="tx1"/>
              </a:solidFill>
              <a:latin typeface="+mn-lt"/>
              <a:cs typeface="Segoe UI Semibold" panose="020B07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E4D4B9-E4A1-14FB-EC00-5EA107404D76}"/>
              </a:ext>
            </a:extLst>
          </p:cNvPr>
          <p:cNvSpPr txBox="1"/>
          <p:nvPr/>
        </p:nvSpPr>
        <p:spPr>
          <a:xfrm>
            <a:off x="563504" y="1309816"/>
            <a:ext cx="5792556" cy="615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1" dirty="0" err="1">
                <a:hlinkClick r:id="rId2"/>
              </a:rPr>
              <a:t>microsoft</a:t>
            </a:r>
            <a:r>
              <a:rPr lang="en-US" sz="1701" dirty="0">
                <a:hlinkClick r:id="rId2"/>
              </a:rPr>
              <a:t>/</a:t>
            </a:r>
            <a:r>
              <a:rPr lang="en-US" sz="1701" dirty="0" err="1">
                <a:hlinkClick r:id="rId2"/>
              </a:rPr>
              <a:t>azurechat</a:t>
            </a:r>
            <a:r>
              <a:rPr lang="en-US" sz="1701" dirty="0">
                <a:hlinkClick r:id="rId2"/>
              </a:rPr>
              <a:t>: 🤖 💼 Azure Chat Solution Accelerator powered by Azure Open AI Service (github.com)</a:t>
            </a:r>
            <a:endParaRPr lang="en-US" sz="170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C7A43A-5BAB-C5A5-6618-63DDA53B4B4F}"/>
              </a:ext>
            </a:extLst>
          </p:cNvPr>
          <p:cNvSpPr txBox="1"/>
          <p:nvPr/>
        </p:nvSpPr>
        <p:spPr>
          <a:xfrm>
            <a:off x="541903" y="2392377"/>
            <a:ext cx="5792556" cy="354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1" dirty="0" err="1">
                <a:hlinkClick r:id="rId3"/>
              </a:rPr>
              <a:t>microsoft</a:t>
            </a:r>
            <a:r>
              <a:rPr lang="en-US" sz="1701" dirty="0">
                <a:hlinkClick r:id="rId3"/>
              </a:rPr>
              <a:t>/chat-copilot (github.com)</a:t>
            </a:r>
            <a:endParaRPr lang="en-US" sz="170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DC3C87-7096-EECB-5FB5-26FD4EB53A18}"/>
              </a:ext>
            </a:extLst>
          </p:cNvPr>
          <p:cNvSpPr txBox="1"/>
          <p:nvPr/>
        </p:nvSpPr>
        <p:spPr>
          <a:xfrm>
            <a:off x="563504" y="2995928"/>
            <a:ext cx="5792556" cy="615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1" dirty="0" err="1">
                <a:hlinkClick r:id="rId4"/>
              </a:rPr>
              <a:t>microsoft</a:t>
            </a:r>
            <a:r>
              <a:rPr lang="en-US" sz="1701" dirty="0">
                <a:hlinkClick r:id="rId4"/>
              </a:rPr>
              <a:t>/semantic-kernel: Integrate cutting-edge LLM technology quickly and easily into your apps (github.com)</a:t>
            </a:r>
            <a:endParaRPr lang="en-US" sz="170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F2961E-5E5F-5FB7-AE46-9FC6E16E841A}"/>
              </a:ext>
            </a:extLst>
          </p:cNvPr>
          <p:cNvSpPr txBox="1"/>
          <p:nvPr/>
        </p:nvSpPr>
        <p:spPr>
          <a:xfrm>
            <a:off x="577904" y="3923486"/>
            <a:ext cx="5792556" cy="877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1" dirty="0" err="1">
                <a:hlinkClick r:id="rId5"/>
              </a:rPr>
              <a:t>microsoft</a:t>
            </a:r>
            <a:r>
              <a:rPr lang="en-US" sz="1701" dirty="0">
                <a:hlinkClick r:id="rId5"/>
              </a:rPr>
              <a:t>/</a:t>
            </a:r>
            <a:r>
              <a:rPr lang="en-US" sz="1701" dirty="0" err="1">
                <a:hlinkClick r:id="rId5"/>
              </a:rPr>
              <a:t>autogen</a:t>
            </a:r>
            <a:r>
              <a:rPr lang="en-US" sz="1701" dirty="0">
                <a:hlinkClick r:id="rId5"/>
              </a:rPr>
              <a:t>: Enable Next-Gen Large Language Model Applications. Join our Discord: https://discord.gg/pAbnFJrkgZ (github.com)</a:t>
            </a:r>
            <a:endParaRPr lang="en-US" sz="170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1B7A1-A1F2-DAD5-2284-F67A538728A4}"/>
              </a:ext>
            </a:extLst>
          </p:cNvPr>
          <p:cNvSpPr txBox="1"/>
          <p:nvPr/>
        </p:nvSpPr>
        <p:spPr>
          <a:xfrm>
            <a:off x="577904" y="5046717"/>
            <a:ext cx="5792556" cy="877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1" dirty="0" err="1">
                <a:hlinkClick r:id="rId6"/>
              </a:rPr>
              <a:t>microsoft</a:t>
            </a:r>
            <a:r>
              <a:rPr lang="en-US" sz="1701" dirty="0">
                <a:hlinkClick r:id="rId6"/>
              </a:rPr>
              <a:t>/</a:t>
            </a:r>
            <a:r>
              <a:rPr lang="en-US" sz="1701" dirty="0" err="1">
                <a:hlinkClick r:id="rId6"/>
              </a:rPr>
              <a:t>promptflow</a:t>
            </a:r>
            <a:r>
              <a:rPr lang="en-US" sz="1701" dirty="0">
                <a:hlinkClick r:id="rId6"/>
              </a:rPr>
              <a:t>: Build high-quality LLM apps - from prototyping, testing to production deployment and monitoring. (github.com)</a:t>
            </a:r>
            <a:endParaRPr lang="en-US" sz="170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79E3DE-FB10-E560-6EA6-40F4F9931A09}"/>
              </a:ext>
            </a:extLst>
          </p:cNvPr>
          <p:cNvSpPr txBox="1"/>
          <p:nvPr/>
        </p:nvSpPr>
        <p:spPr>
          <a:xfrm>
            <a:off x="6568466" y="1319548"/>
            <a:ext cx="5792556" cy="354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1" dirty="0" err="1">
                <a:hlinkClick r:id="rId7"/>
              </a:rPr>
              <a:t>microsoft</a:t>
            </a:r>
            <a:r>
              <a:rPr lang="en-US" sz="1701" dirty="0">
                <a:hlinkClick r:id="rId7"/>
              </a:rPr>
              <a:t>/</a:t>
            </a:r>
            <a:r>
              <a:rPr lang="en-US" sz="1701" dirty="0" err="1">
                <a:hlinkClick r:id="rId7"/>
              </a:rPr>
              <a:t>gpt</a:t>
            </a:r>
            <a:r>
              <a:rPr lang="en-US" sz="1701" dirty="0">
                <a:hlinkClick r:id="rId7"/>
              </a:rPr>
              <a:t>-review (github.com)</a:t>
            </a:r>
            <a:endParaRPr lang="en-US" sz="1701" dirty="0"/>
          </a:p>
        </p:txBody>
      </p:sp>
    </p:spTree>
    <p:extLst>
      <p:ext uri="{BB962C8B-B14F-4D97-AF65-F5344CB8AC3E}">
        <p14:creationId xmlns:p14="http://schemas.microsoft.com/office/powerpoint/2010/main" val="1275042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innhold 1">
            <a:extLst>
              <a:ext uri="{FF2B5EF4-FFF2-40B4-BE49-F238E27FC236}">
                <a16:creationId xmlns:a16="http://schemas.microsoft.com/office/drawing/2014/main" id="{DAAA7917-97BC-6EDF-8C02-ECA33BDDF25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nb-NO" sz="1890" b="1"/>
              <a:t>Berikelse av informasjon</a:t>
            </a:r>
          </a:p>
          <a:p>
            <a:r>
              <a:rPr lang="nb-NO" sz="1890" b="1"/>
              <a:t>Innhenting av ekstern informasjon </a:t>
            </a:r>
          </a:p>
          <a:p>
            <a:r>
              <a:rPr lang="nb-NO" sz="1890" b="1"/>
              <a:t>Automasjon via </a:t>
            </a:r>
            <a:r>
              <a:rPr lang="nb-NO" sz="1890" b="1" err="1"/>
              <a:t>Azure</a:t>
            </a:r>
            <a:r>
              <a:rPr lang="nb-NO" sz="1890" b="1"/>
              <a:t> </a:t>
            </a:r>
            <a:r>
              <a:rPr lang="nb-NO" sz="1890" b="1" err="1"/>
              <a:t>OpenAI</a:t>
            </a:r>
            <a:r>
              <a:rPr lang="nb-NO" sz="1890" b="1"/>
              <a:t> API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51289BF1-48E9-EFE8-D19D-222BFE132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024"/>
              <a:t>SIEM integrasjon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4A16A-C52A-C3C8-4E5C-C3262382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041" y="1080539"/>
            <a:ext cx="4682631" cy="2087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76B13-2724-DBC5-DC72-77D0989F0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4" y="3167843"/>
            <a:ext cx="10791260" cy="2441326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B9DDF67D-0EC7-CBD0-151A-959EC948CBB7}"/>
              </a:ext>
            </a:extLst>
          </p:cNvPr>
          <p:cNvSpPr/>
          <p:nvPr/>
        </p:nvSpPr>
        <p:spPr>
          <a:xfrm>
            <a:off x="1062363" y="4792846"/>
            <a:ext cx="9569354" cy="804845"/>
          </a:xfrm>
          <a:prstGeom prst="frame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23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135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75C91B9-11ED-1E1A-2C73-79C7A52DA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/>
              <a:t>Hvordan ligger Microsoft an i forhold til de andre?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0EF38D6D-564C-174A-1039-86741A69B03B}"/>
              </a:ext>
            </a:extLst>
          </p:cNvPr>
          <p:cNvSpPr txBox="1"/>
          <p:nvPr/>
        </p:nvSpPr>
        <p:spPr>
          <a:xfrm>
            <a:off x="2860899" y="5903178"/>
            <a:ext cx="5798691" cy="354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701">
                <a:hlinkClick r:id="rId2"/>
              </a:rPr>
              <a:t>gpt-ai/cloudgpt.md at main · msandbu/gpt-ai (github.com)</a:t>
            </a:r>
            <a:endParaRPr lang="nb-NO" sz="1701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7B66A32-AB20-4016-A8CA-35B32E93C936}"/>
              </a:ext>
            </a:extLst>
          </p:cNvPr>
          <p:cNvGraphicFramePr>
            <a:graphicFrameLocks noGrp="1"/>
          </p:cNvGraphicFramePr>
          <p:nvPr/>
        </p:nvGraphicFramePr>
        <p:xfrm>
          <a:off x="598258" y="1570542"/>
          <a:ext cx="10381572" cy="4340601"/>
        </p:xfrm>
        <a:graphic>
          <a:graphicData uri="http://schemas.openxmlformats.org/drawingml/2006/table">
            <a:tbl>
              <a:tblPr/>
              <a:tblGrid>
                <a:gridCol w="2595393">
                  <a:extLst>
                    <a:ext uri="{9D8B030D-6E8A-4147-A177-3AD203B41FA5}">
                      <a16:colId xmlns:a16="http://schemas.microsoft.com/office/drawing/2014/main" val="352554092"/>
                    </a:ext>
                  </a:extLst>
                </a:gridCol>
                <a:gridCol w="2595393">
                  <a:extLst>
                    <a:ext uri="{9D8B030D-6E8A-4147-A177-3AD203B41FA5}">
                      <a16:colId xmlns:a16="http://schemas.microsoft.com/office/drawing/2014/main" val="548591656"/>
                    </a:ext>
                  </a:extLst>
                </a:gridCol>
                <a:gridCol w="2595393">
                  <a:extLst>
                    <a:ext uri="{9D8B030D-6E8A-4147-A177-3AD203B41FA5}">
                      <a16:colId xmlns:a16="http://schemas.microsoft.com/office/drawing/2014/main" val="435318731"/>
                    </a:ext>
                  </a:extLst>
                </a:gridCol>
                <a:gridCol w="2595393">
                  <a:extLst>
                    <a:ext uri="{9D8B030D-6E8A-4147-A177-3AD203B41FA5}">
                      <a16:colId xmlns:a16="http://schemas.microsoft.com/office/drawing/2014/main" val="785897925"/>
                    </a:ext>
                  </a:extLst>
                </a:gridCol>
              </a:tblGrid>
              <a:tr h="281352"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Features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Google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Microsoft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effectLst/>
                        </a:rPr>
                        <a:t>Amazon Web Services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53390"/>
                  </a:ext>
                </a:extLst>
              </a:tr>
              <a:tr h="281352"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LLM Service/Runtime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Vertex AI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Azure OpenAI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Bedrock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999045"/>
                  </a:ext>
                </a:extLst>
              </a:tr>
              <a:tr h="482957">
                <a:tc>
                  <a:txBody>
                    <a:bodyPr/>
                    <a:lstStyle/>
                    <a:p>
                      <a:r>
                        <a:rPr lang="en-US" sz="1300" b="1" dirty="0">
                          <a:effectLst/>
                        </a:rPr>
                        <a:t>LLM Models available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PaLM, LLaMa2, Falcon, Claude2*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GPT, LLaMa2, Falcon, Databricks Dolly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Titan, Claude2, Cohere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940309"/>
                  </a:ext>
                </a:extLst>
              </a:tr>
              <a:tr h="281352"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LLM Models Code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Code-Bison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Codex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effectLst/>
                      </a:endParaRP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83102"/>
                  </a:ext>
                </a:extLst>
              </a:tr>
              <a:tr h="281352">
                <a:tc>
                  <a:txBody>
                    <a:bodyPr/>
                    <a:lstStyle/>
                    <a:p>
                      <a:r>
                        <a:rPr lang="en-US" sz="1300" b="1" dirty="0">
                          <a:effectLst/>
                        </a:rPr>
                        <a:t>LLM Models Security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Sec-PaLM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effectLst/>
                        </a:rPr>
                        <a:t>Tbd</a:t>
                      </a:r>
                      <a:r>
                        <a:rPr lang="en-US" sz="1300" dirty="0">
                          <a:effectLst/>
                        </a:rPr>
                        <a:t>*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effectLst/>
                      </a:endParaRP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108"/>
                  </a:ext>
                </a:extLst>
              </a:tr>
              <a:tr h="281352"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LLM Models Catalog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Model Garden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Model Catalog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Model Providers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38919"/>
                  </a:ext>
                </a:extLst>
              </a:tr>
              <a:tr h="281352"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LLM Token Size FM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32k (PaLM2)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32k (GPT4)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8k (Titan)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855141"/>
                  </a:ext>
                </a:extLst>
              </a:tr>
              <a:tr h="281352"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LLM Availability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effectLst/>
                      </a:endParaRP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effectLst/>
                      </a:endParaRP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effectLst/>
                      </a:endParaRP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169590"/>
                  </a:ext>
                </a:extLst>
              </a:tr>
              <a:tr h="470687"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LLM Integration framework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Vertex AI Extensions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Microsoft Semantic Kernel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effectLst/>
                      </a:endParaRP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74572"/>
                  </a:ext>
                </a:extLst>
              </a:tr>
              <a:tr h="281352"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LLM Safety filter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effectLst/>
                      </a:endParaRP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Azure AI Content Safety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effectLst/>
                      </a:endParaRP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668399"/>
                  </a:ext>
                </a:extLst>
              </a:tr>
              <a:tr h="665454"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LLM Fine-tuning support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Code-bison(PaLM), text-bison(PaLM)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GPT-3.5 supports Fine-tuning but not in Azure yet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effectLst/>
                      </a:endParaRP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302260"/>
                  </a:ext>
                </a:extLst>
              </a:tr>
              <a:tr h="470687">
                <a:tc>
                  <a:txBody>
                    <a:bodyPr/>
                    <a:lstStyle/>
                    <a:p>
                      <a:r>
                        <a:rPr lang="en-US" sz="1300" b="1" dirty="0">
                          <a:effectLst/>
                        </a:rPr>
                        <a:t>LLM Agent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Vertex AI Conversation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Power Virtual agents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Bedrock Agents, Amazon Lex</a:t>
                      </a:r>
                    </a:p>
                  </a:txBody>
                  <a:tcPr marL="86392" marR="86392" marT="39873" marB="3987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532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282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75C91B9-11ED-1E1A-2C73-79C7A52DA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68" y="208074"/>
            <a:ext cx="10566286" cy="1192376"/>
          </a:xfrm>
        </p:spPr>
        <p:txBody>
          <a:bodyPr>
            <a:normAutofit fontScale="90000"/>
          </a:bodyPr>
          <a:lstStyle/>
          <a:p>
            <a:r>
              <a:rPr lang="nb-NO"/>
              <a:t>Hvordan ligger Microsoft an i forhold til de andre?</a:t>
            </a: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0EF38D6D-564C-174A-1039-86741A69B03B}"/>
              </a:ext>
            </a:extLst>
          </p:cNvPr>
          <p:cNvSpPr txBox="1"/>
          <p:nvPr/>
        </p:nvSpPr>
        <p:spPr>
          <a:xfrm>
            <a:off x="2840958" y="5883239"/>
            <a:ext cx="5798691" cy="354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701">
                <a:hlinkClick r:id="rId2"/>
              </a:rPr>
              <a:t>gpt-ai/cloudgpt.md at main · msandbu/gpt-ai (github.com)</a:t>
            </a:r>
            <a:endParaRPr lang="nb-NO" sz="1701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CEA3DC1-C76A-3C06-52F7-11FFF07D5973}"/>
              </a:ext>
            </a:extLst>
          </p:cNvPr>
          <p:cNvGraphicFramePr>
            <a:graphicFrameLocks noGrp="1"/>
          </p:cNvGraphicFramePr>
          <p:nvPr/>
        </p:nvGraphicFramePr>
        <p:xfrm>
          <a:off x="806052" y="1504166"/>
          <a:ext cx="9521392" cy="4210612"/>
        </p:xfrm>
        <a:graphic>
          <a:graphicData uri="http://schemas.openxmlformats.org/drawingml/2006/table">
            <a:tbl>
              <a:tblPr/>
              <a:tblGrid>
                <a:gridCol w="2380348">
                  <a:extLst>
                    <a:ext uri="{9D8B030D-6E8A-4147-A177-3AD203B41FA5}">
                      <a16:colId xmlns:a16="http://schemas.microsoft.com/office/drawing/2014/main" val="2736079281"/>
                    </a:ext>
                  </a:extLst>
                </a:gridCol>
                <a:gridCol w="2380348">
                  <a:extLst>
                    <a:ext uri="{9D8B030D-6E8A-4147-A177-3AD203B41FA5}">
                      <a16:colId xmlns:a16="http://schemas.microsoft.com/office/drawing/2014/main" val="2538040930"/>
                    </a:ext>
                  </a:extLst>
                </a:gridCol>
                <a:gridCol w="2380348">
                  <a:extLst>
                    <a:ext uri="{9D8B030D-6E8A-4147-A177-3AD203B41FA5}">
                      <a16:colId xmlns:a16="http://schemas.microsoft.com/office/drawing/2014/main" val="642348681"/>
                    </a:ext>
                  </a:extLst>
                </a:gridCol>
                <a:gridCol w="2380348">
                  <a:extLst>
                    <a:ext uri="{9D8B030D-6E8A-4147-A177-3AD203B41FA5}">
                      <a16:colId xmlns:a16="http://schemas.microsoft.com/office/drawing/2014/main" val="995303886"/>
                    </a:ext>
                  </a:extLst>
                </a:gridCol>
              </a:tblGrid>
              <a:tr h="344136">
                <a:tc>
                  <a:txBody>
                    <a:bodyPr/>
                    <a:lstStyle/>
                    <a:p>
                      <a:r>
                        <a:rPr lang="en-US" sz="1300" b="1" dirty="0">
                          <a:effectLst/>
                        </a:rPr>
                        <a:t>Features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Google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Microsoft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effectLst/>
                        </a:rPr>
                        <a:t>Amazon Web Services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70815"/>
                  </a:ext>
                </a:extLst>
              </a:tr>
              <a:tr h="829976">
                <a:tc>
                  <a:txBody>
                    <a:bodyPr/>
                    <a:lstStyle/>
                    <a:p>
                      <a:r>
                        <a:rPr lang="en-US" sz="1300" b="1" dirty="0">
                          <a:effectLst/>
                        </a:rPr>
                        <a:t>Vector database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Cloud SQL (Pgvector), AlloyDB, Vertex AI Vector Search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Azure Cosmos DB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Amazon RDS (</a:t>
                      </a:r>
                      <a:r>
                        <a:rPr lang="en-US" sz="1300" dirty="0" err="1">
                          <a:effectLst/>
                        </a:rPr>
                        <a:t>Pgvector</a:t>
                      </a:r>
                      <a:r>
                        <a:rPr lang="en-US" sz="1300" dirty="0">
                          <a:effectLst/>
                        </a:rPr>
                        <a:t>)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427676"/>
                  </a:ext>
                </a:extLst>
              </a:tr>
              <a:tr h="587057"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Embedding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Text embedding API Gecko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Ada OpenAI Embedding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Titan Embeddings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577023"/>
                  </a:ext>
                </a:extLst>
              </a:tr>
              <a:tr h="587057"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Integration services - Langchain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Vertex AI, Google Search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Azure Cognitive Search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effectLst/>
                      </a:endParaRP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555741"/>
                  </a:ext>
                </a:extLst>
              </a:tr>
              <a:tr h="587057">
                <a:tc>
                  <a:txBody>
                    <a:bodyPr/>
                    <a:lstStyle/>
                    <a:p>
                      <a:r>
                        <a:rPr lang="en-US" sz="1300" b="1" dirty="0">
                          <a:effectLst/>
                        </a:rPr>
                        <a:t>Code assistant-based AI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Duet AI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effectLst/>
                        </a:rPr>
                        <a:t>Github</a:t>
                      </a:r>
                      <a:r>
                        <a:rPr lang="en-US" sz="1300" dirty="0">
                          <a:effectLst/>
                        </a:rPr>
                        <a:t> Copilot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Amazon Code Whisperer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015776"/>
                  </a:ext>
                </a:extLst>
              </a:tr>
              <a:tr h="344136"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Collaboration GPT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Duet AI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Microsoft Copilot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>
                        <a:effectLst/>
                      </a:endParaRP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324535"/>
                  </a:ext>
                </a:extLst>
              </a:tr>
              <a:tr h="344136">
                <a:tc>
                  <a:txBody>
                    <a:bodyPr/>
                    <a:lstStyle/>
                    <a:p>
                      <a:r>
                        <a:rPr lang="en-US" sz="1300" b="1">
                          <a:effectLst/>
                        </a:rPr>
                        <a:t>Digital Watermarking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effectLst/>
                        </a:rPr>
                        <a:t>Synthid</a:t>
                      </a:r>
                      <a:r>
                        <a:rPr lang="en-US" sz="1300" dirty="0">
                          <a:effectLst/>
                        </a:rPr>
                        <a:t> (Image)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effectLst/>
                      </a:endParaRP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effectLst/>
                      </a:endParaRP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39839"/>
                  </a:ext>
                </a:extLst>
              </a:tr>
              <a:tr h="587057">
                <a:tc>
                  <a:txBody>
                    <a:bodyPr/>
                    <a:lstStyle/>
                    <a:p>
                      <a:r>
                        <a:rPr lang="en-US" sz="1300" b="1" dirty="0">
                          <a:effectLst/>
                        </a:rPr>
                        <a:t>Security Powered LLM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Security Command Center AI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Microsoft Security Copilot</a:t>
                      </a:r>
                    </a:p>
                  </a:txBody>
                  <a:tcPr marL="109652" marR="109652" marT="50608" marB="506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80973" marR="80973" marT="40486" marB="404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802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279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FCE0F7-C346-A0A2-A44F-CE8D0810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Andre interessante tillegg</a:t>
            </a:r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F58AD4E-2BF2-0A6B-615A-BF2EE3697F57}"/>
              </a:ext>
            </a:extLst>
          </p:cNvPr>
          <p:cNvSpPr/>
          <p:nvPr/>
        </p:nvSpPr>
        <p:spPr>
          <a:xfrm>
            <a:off x="504503" y="3756361"/>
            <a:ext cx="3349988" cy="101109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>
                <a:solidFill>
                  <a:schemeClr val="bg1"/>
                </a:solidFill>
              </a:rPr>
              <a:t>Auto-GPT</a:t>
            </a:r>
            <a:endParaRPr lang="nb-NO" sz="1323" b="1">
              <a:solidFill>
                <a:schemeClr val="bg1"/>
              </a:solidFill>
            </a:endParaRPr>
          </a:p>
          <a:p>
            <a:pPr algn="ctr"/>
            <a:r>
              <a:rPr lang="nb-NO" sz="1512">
                <a:solidFill>
                  <a:schemeClr val="bg1"/>
                </a:solidFill>
              </a:rPr>
              <a:t>Agent basert tilnærming for utføring av oppgaver</a:t>
            </a:r>
            <a:endParaRPr lang="en-US" sz="1512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A84143-CACF-6783-6A98-805BCC809B7E}"/>
              </a:ext>
            </a:extLst>
          </p:cNvPr>
          <p:cNvSpPr/>
          <p:nvPr/>
        </p:nvSpPr>
        <p:spPr>
          <a:xfrm>
            <a:off x="4055578" y="3747169"/>
            <a:ext cx="3322413" cy="101109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>
                <a:solidFill>
                  <a:schemeClr val="bg1"/>
                </a:solidFill>
              </a:rPr>
              <a:t>Gpt-llm-trainer</a:t>
            </a:r>
            <a:br>
              <a:rPr lang="nb-NO" sz="1890" b="1">
                <a:solidFill>
                  <a:schemeClr val="bg1"/>
                </a:solidFill>
              </a:rPr>
            </a:br>
            <a:r>
              <a:rPr lang="nb-NO" sz="1512">
                <a:solidFill>
                  <a:schemeClr val="bg1"/>
                </a:solidFill>
              </a:rPr>
              <a:t>Enklere måte å lage datasett for trening samt kjøre fine-tuning</a:t>
            </a:r>
            <a:endParaRPr lang="en-US" sz="189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4C3DCE-601B-7FCE-C7CD-588A5F74C7E9}"/>
              </a:ext>
            </a:extLst>
          </p:cNvPr>
          <p:cNvSpPr/>
          <p:nvPr/>
        </p:nvSpPr>
        <p:spPr>
          <a:xfrm>
            <a:off x="7563758" y="3744104"/>
            <a:ext cx="3582845" cy="101109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>
                <a:solidFill>
                  <a:schemeClr val="bg1"/>
                </a:solidFill>
              </a:rPr>
              <a:t>Prompttools</a:t>
            </a:r>
            <a:endParaRPr lang="nb-NO" sz="1512">
              <a:solidFill>
                <a:schemeClr val="bg1"/>
              </a:solidFill>
            </a:endParaRPr>
          </a:p>
          <a:p>
            <a:pPr algn="ctr"/>
            <a:r>
              <a:rPr lang="nb-NO" sz="1512">
                <a:solidFill>
                  <a:schemeClr val="bg1"/>
                </a:solidFill>
              </a:rPr>
              <a:t>Verktøykasse for å teste språkmodeller, prompts og vektordatabaser</a:t>
            </a:r>
            <a:endParaRPr lang="en-US" sz="1512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7743-7DDD-F555-F7E0-9BC83F665AB3}"/>
              </a:ext>
            </a:extLst>
          </p:cNvPr>
          <p:cNvSpPr/>
          <p:nvPr/>
        </p:nvSpPr>
        <p:spPr>
          <a:xfrm>
            <a:off x="538206" y="2644158"/>
            <a:ext cx="3349988" cy="101109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>
                <a:solidFill>
                  <a:schemeClr val="bg1"/>
                </a:solidFill>
              </a:rPr>
              <a:t>Dify</a:t>
            </a:r>
          </a:p>
          <a:p>
            <a:pPr algn="ctr"/>
            <a:r>
              <a:rPr lang="nb-NO" sz="1512">
                <a:solidFill>
                  <a:schemeClr val="bg1"/>
                </a:solidFill>
              </a:rPr>
              <a:t>Platform for å lage bots/virtuelle assistenter</a:t>
            </a:r>
            <a:endParaRPr lang="en-US" sz="1323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7C6D4C-42A3-4477-C9A6-4CE997404AAF}"/>
              </a:ext>
            </a:extLst>
          </p:cNvPr>
          <p:cNvSpPr/>
          <p:nvPr/>
        </p:nvSpPr>
        <p:spPr>
          <a:xfrm>
            <a:off x="4046386" y="2628839"/>
            <a:ext cx="3349988" cy="101109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>
                <a:solidFill>
                  <a:schemeClr val="bg1"/>
                </a:solidFill>
              </a:rPr>
              <a:t>OpenAGI</a:t>
            </a:r>
            <a:br>
              <a:rPr lang="nb-NO" sz="1890" b="1">
                <a:solidFill>
                  <a:schemeClr val="bg1"/>
                </a:solidFill>
              </a:rPr>
            </a:br>
            <a:r>
              <a:rPr lang="nb-NO" sz="1512">
                <a:solidFill>
                  <a:schemeClr val="bg1"/>
                </a:solidFill>
              </a:rPr>
              <a:t>Bilde Analyse. Kan gjøre om bilder til tekst med beskrivelse</a:t>
            </a:r>
            <a:endParaRPr lang="en-US" sz="189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45AB7A-8041-5B9C-A4A9-944B11F92186}"/>
              </a:ext>
            </a:extLst>
          </p:cNvPr>
          <p:cNvSpPr/>
          <p:nvPr/>
        </p:nvSpPr>
        <p:spPr>
          <a:xfrm>
            <a:off x="7579077" y="2595136"/>
            <a:ext cx="3530758" cy="101109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>
                <a:solidFill>
                  <a:schemeClr val="bg1"/>
                </a:solidFill>
              </a:rPr>
              <a:t>Jarvis</a:t>
            </a:r>
            <a:endParaRPr lang="nb-NO" sz="1512">
              <a:solidFill>
                <a:schemeClr val="bg1"/>
              </a:solidFill>
            </a:endParaRPr>
          </a:p>
          <a:p>
            <a:pPr algn="ctr"/>
            <a:r>
              <a:rPr lang="nb-NO" sz="1512">
                <a:solidFill>
                  <a:schemeClr val="bg1"/>
                </a:solidFill>
              </a:rPr>
              <a:t>Integrasjon mellom språkmodeller og ML operasjoner</a:t>
            </a:r>
            <a:endParaRPr lang="en-US" sz="1512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7DA754-17AC-129C-64CC-76FE651A9EAB}"/>
              </a:ext>
            </a:extLst>
          </p:cNvPr>
          <p:cNvSpPr/>
          <p:nvPr/>
        </p:nvSpPr>
        <p:spPr>
          <a:xfrm>
            <a:off x="4019232" y="1547379"/>
            <a:ext cx="3391454" cy="101109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268" b="1">
                <a:solidFill>
                  <a:schemeClr val="bg1"/>
                </a:solidFill>
              </a:rPr>
              <a:t>Elevenlabs.io</a:t>
            </a:r>
            <a:br>
              <a:rPr lang="nb-NO" sz="1890" b="1">
                <a:solidFill>
                  <a:schemeClr val="bg1"/>
                </a:solidFill>
              </a:rPr>
            </a:br>
            <a:r>
              <a:rPr lang="nb-NO" sz="1512">
                <a:solidFill>
                  <a:schemeClr val="bg1"/>
                </a:solidFill>
              </a:rPr>
              <a:t>AI Tekst-til-tale programvare, har også mekanismer for kloning av stemmer</a:t>
            </a:r>
            <a:endParaRPr lang="en-US" sz="189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047914-C4A0-7DE3-7170-FDE0A6D2D855}"/>
              </a:ext>
            </a:extLst>
          </p:cNvPr>
          <p:cNvSpPr/>
          <p:nvPr/>
        </p:nvSpPr>
        <p:spPr>
          <a:xfrm>
            <a:off x="555659" y="1545862"/>
            <a:ext cx="3309347" cy="101109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>
                <a:solidFill>
                  <a:schemeClr val="bg1"/>
                </a:solidFill>
              </a:rPr>
              <a:t>ChatGPTWriter</a:t>
            </a:r>
            <a:br>
              <a:rPr lang="nb-NO" sz="1890" b="1">
                <a:solidFill>
                  <a:schemeClr val="bg1"/>
                </a:solidFill>
              </a:rPr>
            </a:br>
            <a:r>
              <a:rPr lang="nb-NO" sz="1512">
                <a:solidFill>
                  <a:schemeClr val="bg1"/>
                </a:solidFill>
              </a:rPr>
              <a:t>Tillegg til nettleser for å kunne gi GPT funksjonalitet direkte</a:t>
            </a:r>
            <a:endParaRPr lang="en-US" sz="189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F01E43-31F2-1F41-8F10-7B06C2F8D8EA}"/>
              </a:ext>
            </a:extLst>
          </p:cNvPr>
          <p:cNvSpPr/>
          <p:nvPr/>
        </p:nvSpPr>
        <p:spPr>
          <a:xfrm>
            <a:off x="7610848" y="1525931"/>
            <a:ext cx="3505116" cy="101109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>
                <a:solidFill>
                  <a:schemeClr val="bg1"/>
                </a:solidFill>
              </a:rPr>
              <a:t>HyperWrite </a:t>
            </a:r>
          </a:p>
          <a:p>
            <a:pPr algn="ctr"/>
            <a:r>
              <a:rPr lang="nb-NO" sz="1512">
                <a:solidFill>
                  <a:schemeClr val="bg1"/>
                </a:solidFill>
              </a:rPr>
              <a:t>Addon til nettleser som kan automatisk oppsummere innhold og har rekke integrasjoner</a:t>
            </a:r>
            <a:endParaRPr lang="en-US" sz="1512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F433792-AA87-A7B0-D91E-C127B8C2EB4A}"/>
              </a:ext>
            </a:extLst>
          </p:cNvPr>
          <p:cNvSpPr/>
          <p:nvPr/>
        </p:nvSpPr>
        <p:spPr>
          <a:xfrm>
            <a:off x="501439" y="4850178"/>
            <a:ext cx="3349988" cy="101109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>
                <a:solidFill>
                  <a:schemeClr val="bg1"/>
                </a:solidFill>
              </a:rPr>
              <a:t>PrivateGPT</a:t>
            </a:r>
            <a:br>
              <a:rPr lang="nb-NO" sz="1890" b="1">
                <a:solidFill>
                  <a:schemeClr val="bg1"/>
                </a:solidFill>
              </a:rPr>
            </a:br>
            <a:r>
              <a:rPr lang="nb-NO" sz="1512">
                <a:solidFill>
                  <a:schemeClr val="bg1"/>
                </a:solidFill>
              </a:rPr>
              <a:t>Lokal installasjon av GPT basert på GPT4All, Langchain og LLaMA</a:t>
            </a:r>
            <a:endParaRPr lang="en-US" sz="189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DB1643-A0A9-319C-3E9A-789739207B20}"/>
              </a:ext>
            </a:extLst>
          </p:cNvPr>
          <p:cNvSpPr/>
          <p:nvPr/>
        </p:nvSpPr>
        <p:spPr>
          <a:xfrm>
            <a:off x="4064770" y="4865498"/>
            <a:ext cx="3349988" cy="101109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>
                <a:solidFill>
                  <a:schemeClr val="bg1"/>
                </a:solidFill>
              </a:rPr>
              <a:t>GPTEngineer</a:t>
            </a:r>
            <a:endParaRPr lang="nb-NO" sz="1512" b="1">
              <a:solidFill>
                <a:schemeClr val="bg1"/>
              </a:solidFill>
            </a:endParaRPr>
          </a:p>
          <a:p>
            <a:pPr algn="ctr"/>
            <a:r>
              <a:rPr lang="nb-NO" sz="1512">
                <a:solidFill>
                  <a:schemeClr val="bg1"/>
                </a:solidFill>
              </a:rPr>
              <a:t>Virtuell kode assistent som bygger apper basert på instrukser</a:t>
            </a:r>
            <a:endParaRPr lang="en-US" sz="1512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34608A-D935-5DDC-38C7-D70C0AC364AB}"/>
              </a:ext>
            </a:extLst>
          </p:cNvPr>
          <p:cNvSpPr/>
          <p:nvPr/>
        </p:nvSpPr>
        <p:spPr>
          <a:xfrm>
            <a:off x="7566822" y="4850178"/>
            <a:ext cx="3555269" cy="101109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2268" b="1">
              <a:solidFill>
                <a:schemeClr val="bg1"/>
              </a:solidFill>
            </a:endParaRPr>
          </a:p>
          <a:p>
            <a:pPr algn="ctr"/>
            <a:r>
              <a:rPr lang="nb-NO" sz="1890" b="1">
                <a:solidFill>
                  <a:schemeClr val="bg1"/>
                </a:solidFill>
              </a:rPr>
              <a:t>ChatGPT Retrieval </a:t>
            </a:r>
            <a:br>
              <a:rPr lang="nb-NO" sz="2268" b="1">
                <a:solidFill>
                  <a:schemeClr val="bg1"/>
                </a:solidFill>
              </a:rPr>
            </a:br>
            <a:r>
              <a:rPr lang="nb-NO" sz="1512">
                <a:solidFill>
                  <a:schemeClr val="bg1"/>
                </a:solidFill>
              </a:rPr>
              <a:t>For de som ser på å integrere ChatGPT mot egne data (fra OpenAI)</a:t>
            </a:r>
            <a:br>
              <a:rPr lang="nb-NO" sz="2268" b="1">
                <a:solidFill>
                  <a:schemeClr val="bg1"/>
                </a:solidFill>
              </a:rPr>
            </a:br>
            <a:endParaRPr lang="en-US" sz="189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164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FCE0F7-C346-A0A2-A44F-CE8D0810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200"/>
              <a:t>Og noen til....</a:t>
            </a:r>
            <a:endParaRPr lang="en-US" sz="3024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F58AD4E-2BF2-0A6B-615A-BF2EE3697F57}"/>
              </a:ext>
            </a:extLst>
          </p:cNvPr>
          <p:cNvSpPr/>
          <p:nvPr/>
        </p:nvSpPr>
        <p:spPr>
          <a:xfrm>
            <a:off x="4123564" y="2728474"/>
            <a:ext cx="3349988" cy="101109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>
                <a:solidFill>
                  <a:schemeClr val="bg1"/>
                </a:solidFill>
              </a:rPr>
              <a:t>AgentGPT</a:t>
            </a:r>
            <a:endParaRPr lang="nb-NO" sz="1323" b="1">
              <a:solidFill>
                <a:schemeClr val="bg1"/>
              </a:solidFill>
            </a:endParaRPr>
          </a:p>
          <a:p>
            <a:pPr algn="ctr"/>
            <a:r>
              <a:rPr lang="nb-NO" sz="1512">
                <a:solidFill>
                  <a:schemeClr val="bg1"/>
                </a:solidFill>
              </a:rPr>
              <a:t>Agent basert tilnærming for utføring av oppgaver</a:t>
            </a:r>
            <a:endParaRPr lang="en-US" sz="1512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7743-7DDD-F555-F7E0-9BC83F665AB3}"/>
              </a:ext>
            </a:extLst>
          </p:cNvPr>
          <p:cNvSpPr/>
          <p:nvPr/>
        </p:nvSpPr>
        <p:spPr>
          <a:xfrm>
            <a:off x="618322" y="2728850"/>
            <a:ext cx="3349988" cy="101109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>
                <a:solidFill>
                  <a:schemeClr val="bg1"/>
                </a:solidFill>
              </a:rPr>
              <a:t>PentestGPT</a:t>
            </a:r>
          </a:p>
          <a:p>
            <a:pPr algn="ctr"/>
            <a:r>
              <a:rPr lang="nb-NO" sz="1512">
                <a:solidFill>
                  <a:schemeClr val="bg1"/>
                </a:solidFill>
              </a:rPr>
              <a:t>Pentest rammeverk som bruker LLM for å oppsummere og lage oppgaver</a:t>
            </a:r>
            <a:endParaRPr lang="en-US" sz="1323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7DA754-17AC-129C-64CC-76FE651A9EAB}"/>
              </a:ext>
            </a:extLst>
          </p:cNvPr>
          <p:cNvSpPr/>
          <p:nvPr/>
        </p:nvSpPr>
        <p:spPr>
          <a:xfrm>
            <a:off x="4099349" y="1632071"/>
            <a:ext cx="3391454" cy="101109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 dirty="0" err="1">
                <a:solidFill>
                  <a:schemeClr val="bg1"/>
                </a:solidFill>
              </a:rPr>
              <a:t>Selefra</a:t>
            </a:r>
            <a:br>
              <a:rPr lang="nb-NO" sz="1890" b="1" dirty="0">
                <a:solidFill>
                  <a:schemeClr val="bg1"/>
                </a:solidFill>
              </a:rPr>
            </a:br>
            <a:r>
              <a:rPr lang="nb-NO" sz="1512" dirty="0">
                <a:solidFill>
                  <a:schemeClr val="bg1"/>
                </a:solidFill>
              </a:rPr>
              <a:t>Verktøy som bruker </a:t>
            </a:r>
            <a:r>
              <a:rPr lang="nb-NO" sz="1512" dirty="0" err="1">
                <a:solidFill>
                  <a:schemeClr val="bg1"/>
                </a:solidFill>
              </a:rPr>
              <a:t>OpenAI</a:t>
            </a:r>
            <a:r>
              <a:rPr lang="nb-NO" sz="1512" dirty="0">
                <a:solidFill>
                  <a:schemeClr val="bg1"/>
                </a:solidFill>
              </a:rPr>
              <a:t> til å analyse og se etter sårbarheter i Sky miljø (AWS, Google, </a:t>
            </a:r>
            <a:r>
              <a:rPr lang="nb-NO" sz="1512" dirty="0" err="1">
                <a:solidFill>
                  <a:schemeClr val="bg1"/>
                </a:solidFill>
              </a:rPr>
              <a:t>Azure</a:t>
            </a:r>
            <a:r>
              <a:rPr lang="nb-NO" sz="1512" dirty="0">
                <a:solidFill>
                  <a:schemeClr val="bg1"/>
                </a:solidFill>
              </a:rPr>
              <a:t>)</a:t>
            </a:r>
            <a:endParaRPr lang="en-US" sz="1890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047914-C4A0-7DE3-7170-FDE0A6D2D855}"/>
              </a:ext>
            </a:extLst>
          </p:cNvPr>
          <p:cNvSpPr/>
          <p:nvPr/>
        </p:nvSpPr>
        <p:spPr>
          <a:xfrm>
            <a:off x="635776" y="1630554"/>
            <a:ext cx="3309347" cy="101109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 err="1">
                <a:solidFill>
                  <a:schemeClr val="bg1"/>
                </a:solidFill>
              </a:rPr>
              <a:t>Bellzebub</a:t>
            </a:r>
            <a:br>
              <a:rPr lang="nb-NO" sz="1890" b="1">
                <a:solidFill>
                  <a:schemeClr val="bg1"/>
                </a:solidFill>
              </a:rPr>
            </a:br>
            <a:r>
              <a:rPr lang="nb-NO" sz="1512" err="1">
                <a:solidFill>
                  <a:schemeClr val="bg1"/>
                </a:solidFill>
              </a:rPr>
              <a:t>Honeypot</a:t>
            </a:r>
            <a:r>
              <a:rPr lang="nb-NO" sz="1512">
                <a:solidFill>
                  <a:schemeClr val="bg1"/>
                </a:solidFill>
              </a:rPr>
              <a:t> basert på GPT som emulerer en Linux Host</a:t>
            </a:r>
            <a:endParaRPr lang="en-US" sz="189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F01E43-31F2-1F41-8F10-7B06C2F8D8EA}"/>
              </a:ext>
            </a:extLst>
          </p:cNvPr>
          <p:cNvSpPr/>
          <p:nvPr/>
        </p:nvSpPr>
        <p:spPr>
          <a:xfrm>
            <a:off x="7690964" y="1610623"/>
            <a:ext cx="3505116" cy="101109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 err="1">
                <a:solidFill>
                  <a:schemeClr val="bg1"/>
                </a:solidFill>
              </a:rPr>
              <a:t>HyperWrite</a:t>
            </a:r>
            <a:r>
              <a:rPr lang="nb-NO" sz="1890" b="1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nb-NO" sz="1512" err="1">
                <a:solidFill>
                  <a:schemeClr val="bg1"/>
                </a:solidFill>
              </a:rPr>
              <a:t>Addon</a:t>
            </a:r>
            <a:r>
              <a:rPr lang="nb-NO" sz="1512">
                <a:solidFill>
                  <a:schemeClr val="bg1"/>
                </a:solidFill>
              </a:rPr>
              <a:t> til nettleser som kan automatisk oppsummere innhold og har rekke integrasjoner</a:t>
            </a:r>
            <a:endParaRPr lang="en-US" sz="1512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F433792-AA87-A7B0-D91E-C127B8C2EB4A}"/>
              </a:ext>
            </a:extLst>
          </p:cNvPr>
          <p:cNvSpPr/>
          <p:nvPr/>
        </p:nvSpPr>
        <p:spPr>
          <a:xfrm>
            <a:off x="7690713" y="2703796"/>
            <a:ext cx="3490342" cy="101109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890" b="1">
                <a:solidFill>
                  <a:schemeClr val="bg1"/>
                </a:solidFill>
              </a:rPr>
              <a:t>PrivateGPT</a:t>
            </a:r>
            <a:br>
              <a:rPr lang="nb-NO" sz="1890" b="1">
                <a:solidFill>
                  <a:schemeClr val="bg1"/>
                </a:solidFill>
              </a:rPr>
            </a:br>
            <a:r>
              <a:rPr lang="nb-NO" sz="1512">
                <a:solidFill>
                  <a:schemeClr val="bg1"/>
                </a:solidFill>
              </a:rPr>
              <a:t>Lokal installasjon av GPT basert på GPT4All, Langchain og LLaMA</a:t>
            </a:r>
            <a:endParaRPr lang="en-US" sz="189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128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97C2B-177B-0F45-4D96-B2A27DDE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18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50777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22F5-9FD3-EDB8-BDFE-D990ABE2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qr code with confetti falling&#10;&#10;Description automatically generated">
            <a:extLst>
              <a:ext uri="{FF2B5EF4-FFF2-40B4-BE49-F238E27FC236}">
                <a16:creationId xmlns:a16="http://schemas.microsoft.com/office/drawing/2014/main" id="{DA7C4CAA-FC19-B6E5-4DFE-9B75F94D204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19" y="360363"/>
            <a:ext cx="5759450" cy="5759450"/>
          </a:xfrm>
        </p:spPr>
      </p:pic>
    </p:spTree>
    <p:extLst>
      <p:ext uri="{BB962C8B-B14F-4D97-AF65-F5344CB8AC3E}">
        <p14:creationId xmlns:p14="http://schemas.microsoft.com/office/powerpoint/2010/main" val="27909283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575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404953-E533-69AA-B725-CAC87DB5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Litt bakteppe rundt bruk av språkmodeller</a:t>
            </a:r>
            <a:endParaRPr lang="en-US" dirty="0"/>
          </a:p>
        </p:txBody>
      </p:sp>
      <p:sp>
        <p:nvSpPr>
          <p:cNvPr id="4" name="Rectangle: Rounded Corners 8">
            <a:extLst>
              <a:ext uri="{FF2B5EF4-FFF2-40B4-BE49-F238E27FC236}">
                <a16:creationId xmlns:a16="http://schemas.microsoft.com/office/drawing/2014/main" id="{92B8DDE3-EEA1-0B94-4ABD-F2F4DDE0DCFD}"/>
              </a:ext>
            </a:extLst>
          </p:cNvPr>
          <p:cNvSpPr/>
          <p:nvPr/>
        </p:nvSpPr>
        <p:spPr>
          <a:xfrm>
            <a:off x="538935" y="4162597"/>
            <a:ext cx="3230898" cy="134631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1"/>
                </a:solidFill>
              </a:rPr>
              <a:t>Trening av en språkmodeller på 70 milliarder parametere </a:t>
            </a:r>
            <a:r>
              <a:rPr lang="nb-NO" sz="2000" b="1" dirty="0">
                <a:solidFill>
                  <a:schemeClr val="bg1"/>
                </a:solidFill>
              </a:rPr>
              <a:t>koster ~250 millioner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8">
            <a:extLst>
              <a:ext uri="{FF2B5EF4-FFF2-40B4-BE49-F238E27FC236}">
                <a16:creationId xmlns:a16="http://schemas.microsoft.com/office/drawing/2014/main" id="{8B8F85BC-9AE2-9519-B82C-9A135DB731F7}"/>
              </a:ext>
            </a:extLst>
          </p:cNvPr>
          <p:cNvSpPr/>
          <p:nvPr/>
        </p:nvSpPr>
        <p:spPr>
          <a:xfrm>
            <a:off x="582334" y="1365369"/>
            <a:ext cx="3230898" cy="108467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 err="1">
                <a:solidFill>
                  <a:schemeClr val="bg1"/>
                </a:solidFill>
              </a:rPr>
              <a:t>ChatGPT</a:t>
            </a:r>
            <a:r>
              <a:rPr lang="nb-NO" sz="2000" b="1" dirty="0">
                <a:solidFill>
                  <a:schemeClr val="bg1"/>
                </a:solidFill>
              </a:rPr>
              <a:t> har nå estimert over 180 millioner aktive brukere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F942EC73-F53B-9B23-1A36-8EDE4D17146E}"/>
              </a:ext>
            </a:extLst>
          </p:cNvPr>
          <p:cNvSpPr/>
          <p:nvPr/>
        </p:nvSpPr>
        <p:spPr>
          <a:xfrm>
            <a:off x="572471" y="2616033"/>
            <a:ext cx="3230898" cy="143185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</a:rPr>
              <a:t>Prosesseringskraften fra å bruke GPT-4 sammenlignet med 3 er over 10x høyere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1D118E20-8DBA-07A7-7B7B-4BAFD3D37892}"/>
              </a:ext>
            </a:extLst>
          </p:cNvPr>
          <p:cNvSpPr/>
          <p:nvPr/>
        </p:nvSpPr>
        <p:spPr>
          <a:xfrm>
            <a:off x="4099580" y="1361424"/>
            <a:ext cx="3230898" cy="108467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</a:rPr>
              <a:t>Mennesker kan lese mellom 170 til 200 ord i minuttet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8" name="Rectangle: Rounded Corners 8">
            <a:extLst>
              <a:ext uri="{FF2B5EF4-FFF2-40B4-BE49-F238E27FC236}">
                <a16:creationId xmlns:a16="http://schemas.microsoft.com/office/drawing/2014/main" id="{6C527907-DD30-B5A9-4B4A-20CB83EF7F3C}"/>
              </a:ext>
            </a:extLst>
          </p:cNvPr>
          <p:cNvSpPr/>
          <p:nvPr/>
        </p:nvSpPr>
        <p:spPr>
          <a:xfrm>
            <a:off x="4107471" y="2629841"/>
            <a:ext cx="3230898" cy="1358869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1"/>
                </a:solidFill>
              </a:rPr>
              <a:t>Generering av innhold med lokal språkmodell via </a:t>
            </a:r>
            <a:r>
              <a:rPr lang="nb-NO" sz="2000" b="1">
                <a:solidFill>
                  <a:schemeClr val="bg1"/>
                </a:solidFill>
              </a:rPr>
              <a:t>CPU </a:t>
            </a:r>
            <a:r>
              <a:rPr lang="nb-NO" sz="2000">
                <a:solidFill>
                  <a:schemeClr val="bg1"/>
                </a:solidFill>
              </a:rPr>
              <a:t>vil gi</a:t>
            </a:r>
            <a:r>
              <a:rPr lang="nb-NO" sz="2000" b="1">
                <a:solidFill>
                  <a:schemeClr val="bg1"/>
                </a:solidFill>
              </a:rPr>
              <a:t> ca 450 ord i minuttet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413E7B6-34CB-0A2B-3A4B-818E65AF2316}"/>
              </a:ext>
            </a:extLst>
          </p:cNvPr>
          <p:cNvSpPr/>
          <p:nvPr/>
        </p:nvSpPr>
        <p:spPr>
          <a:xfrm>
            <a:off x="4150870" y="4164569"/>
            <a:ext cx="3230898" cy="1358869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dirty="0">
                <a:solidFill>
                  <a:schemeClr val="bg1"/>
                </a:solidFill>
              </a:rPr>
              <a:t>Generering av innhold med lokal språkmodell via </a:t>
            </a:r>
            <a:r>
              <a:rPr lang="nb-NO" sz="2000" b="1" dirty="0">
                <a:solidFill>
                  <a:schemeClr val="bg1"/>
                </a:solidFill>
              </a:rPr>
              <a:t>GPU </a:t>
            </a:r>
            <a:r>
              <a:rPr lang="nb-NO" sz="2000" dirty="0">
                <a:solidFill>
                  <a:schemeClr val="bg1"/>
                </a:solidFill>
              </a:rPr>
              <a:t>vil gi </a:t>
            </a:r>
            <a:r>
              <a:rPr lang="nb-NO" sz="2000" b="1" dirty="0" err="1">
                <a:solidFill>
                  <a:schemeClr val="bg1"/>
                </a:solidFill>
              </a:rPr>
              <a:t>ca</a:t>
            </a:r>
            <a:r>
              <a:rPr lang="nb-NO" sz="2000" b="1" dirty="0">
                <a:solidFill>
                  <a:schemeClr val="bg1"/>
                </a:solidFill>
              </a:rPr>
              <a:t> 4000 ord i minuttet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162A8C1D-E3C0-6B5B-16A5-78BCDFB7553E}"/>
              </a:ext>
            </a:extLst>
          </p:cNvPr>
          <p:cNvSpPr/>
          <p:nvPr/>
        </p:nvSpPr>
        <p:spPr>
          <a:xfrm>
            <a:off x="7662689" y="2654912"/>
            <a:ext cx="3438243" cy="1317196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1"/>
                </a:solidFill>
              </a:rPr>
              <a:t>GPU Minnekravet for en LLM er vanligvis </a:t>
            </a:r>
            <a:r>
              <a:rPr lang="nb-NO" sz="2000" b="1">
                <a:solidFill>
                  <a:schemeClr val="bg1"/>
                </a:solidFill>
              </a:rPr>
              <a:t>2x av antall milliarder parametere</a:t>
            </a: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12" name="Rectangle: Rounded Corners 8">
            <a:extLst>
              <a:ext uri="{FF2B5EF4-FFF2-40B4-BE49-F238E27FC236}">
                <a16:creationId xmlns:a16="http://schemas.microsoft.com/office/drawing/2014/main" id="{0A3F4BE0-35F3-BC2D-3682-6F2D3246E009}"/>
              </a:ext>
            </a:extLst>
          </p:cNvPr>
          <p:cNvSpPr/>
          <p:nvPr/>
        </p:nvSpPr>
        <p:spPr>
          <a:xfrm>
            <a:off x="7677706" y="1343336"/>
            <a:ext cx="3394105" cy="110283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1"/>
                </a:solidFill>
              </a:rPr>
              <a:t>GPT-2 besto av </a:t>
            </a:r>
            <a:br>
              <a:rPr lang="nb-NO" sz="2000">
                <a:solidFill>
                  <a:schemeClr val="bg1"/>
                </a:solidFill>
              </a:rPr>
            </a:br>
            <a:r>
              <a:rPr lang="nb-NO" sz="2000">
                <a:solidFill>
                  <a:schemeClr val="bg1"/>
                </a:solidFill>
              </a:rPr>
              <a:t>1.5 Milliarder parametere</a:t>
            </a:r>
          </a:p>
          <a:p>
            <a:pPr algn="ctr"/>
            <a:r>
              <a:rPr lang="nb-NO" sz="2000" b="1">
                <a:solidFill>
                  <a:schemeClr val="bg1"/>
                </a:solidFill>
              </a:rPr>
              <a:t>GPT-3 består av 175</a:t>
            </a:r>
            <a:endParaRPr lang="en-US" sz="2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5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915C6-CD3A-DE47-DD58-DC2F7C0C9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05" y="1136889"/>
            <a:ext cx="7386284" cy="4123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9CD287-E604-81C2-1258-C69C39907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183" y="1803539"/>
            <a:ext cx="7280773" cy="40008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73EF321D-CC7C-872E-6302-FD158F3F4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268" y="524430"/>
            <a:ext cx="10566286" cy="666650"/>
          </a:xfrm>
        </p:spPr>
        <p:txBody>
          <a:bodyPr>
            <a:normAutofit fontScale="90000"/>
          </a:bodyPr>
          <a:lstStyle/>
          <a:p>
            <a:r>
              <a:rPr lang="nb-NO" dirty="0"/>
              <a:t>Bildegjenkjenning og GPT-V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5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73EF321D-CC7C-872E-6302-FD158F3F4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268" y="524430"/>
            <a:ext cx="10566286" cy="666650"/>
          </a:xfrm>
        </p:spPr>
        <p:txBody>
          <a:bodyPr>
            <a:normAutofit fontScale="90000"/>
          </a:bodyPr>
          <a:lstStyle/>
          <a:p>
            <a:r>
              <a:rPr lang="nb-NO" dirty="0"/>
              <a:t>Bildegjenkjenning og GPT-V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4D47B0-14BD-6C6E-BE53-A4342F081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20" y="1191080"/>
            <a:ext cx="6992366" cy="4306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F753E5-4083-A7E5-27B3-D7526F3C9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547" y="3804356"/>
            <a:ext cx="9181521" cy="2151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06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E860CE-4D6B-17F6-60CF-E1A730B9C9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6182" y="963141"/>
            <a:ext cx="10581659" cy="5135117"/>
          </a:xfrm>
        </p:spPr>
        <p:txBody>
          <a:bodyPr>
            <a:normAutofit/>
          </a:bodyPr>
          <a:lstStyle/>
          <a:p>
            <a:r>
              <a:rPr lang="en-US" sz="1890" b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2021-06-11: </a:t>
            </a:r>
            <a:r>
              <a:rPr lang="en-US" sz="189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GPT-3 Beta</a:t>
            </a:r>
          </a:p>
          <a:p>
            <a:r>
              <a:rPr lang="en-US" sz="1890" b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2022-03-15: </a:t>
            </a:r>
            <a:r>
              <a:rPr lang="en-US" sz="189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GPT-3 </a:t>
            </a:r>
            <a:r>
              <a:rPr lang="en-US" sz="189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og</a:t>
            </a:r>
            <a:r>
              <a:rPr lang="en-US" sz="189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Codex Public API</a:t>
            </a:r>
          </a:p>
          <a:p>
            <a:r>
              <a:rPr lang="en-US" sz="1890" b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2022-06-21: </a:t>
            </a:r>
            <a:r>
              <a:rPr lang="en-US" sz="189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r>
              <a:rPr lang="en-US" sz="189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Copilot</a:t>
            </a:r>
          </a:p>
          <a:p>
            <a:r>
              <a:rPr lang="en-US" sz="1890" b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2022-11-30: </a:t>
            </a:r>
            <a:r>
              <a:rPr lang="en-US" sz="1890" b="1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</a:t>
            </a:r>
            <a:r>
              <a:rPr lang="en-US" sz="1890" b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90" b="1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lansert</a:t>
            </a:r>
            <a:endParaRPr lang="en-US" sz="1890" b="1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7A1D2C-E5F2-8583-01FC-D1AB88039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109" y="228013"/>
            <a:ext cx="10566286" cy="666650"/>
          </a:xfrm>
        </p:spPr>
        <p:txBody>
          <a:bodyPr>
            <a:normAutofit fontScale="90000"/>
          </a:bodyPr>
          <a:lstStyle/>
          <a:p>
            <a:r>
              <a:rPr lang="nb-NO" dirty="0"/>
              <a:t>Tidslinje rundt LLM og andre </a:t>
            </a:r>
            <a:r>
              <a:rPr lang="nb-NO" dirty="0" err="1"/>
              <a:t>innovasjoer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58B5A-7F48-512D-7E47-E00ABC98E77A}"/>
              </a:ext>
            </a:extLst>
          </p:cNvPr>
          <p:cNvSpPr txBox="1"/>
          <p:nvPr/>
        </p:nvSpPr>
        <p:spPr>
          <a:xfrm>
            <a:off x="5103029" y="833385"/>
            <a:ext cx="6152337" cy="6142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2023-01-16: 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OpenAI-tjenester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lansert</a:t>
            </a:r>
            <a:endParaRPr lang="en-US" sz="1512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2023-02-06: 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Bard info</a:t>
            </a:r>
          </a:p>
          <a:p>
            <a:pPr algn="l"/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2023-02-07: 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Bing Search med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lansert</a:t>
            </a:r>
            <a:endParaRPr lang="en-US" sz="1512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2023-02-24: 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introduserte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LLaMa</a:t>
            </a:r>
            <a:endParaRPr lang="en-US" sz="1512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2023-03-01: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med Whisper API</a:t>
            </a:r>
          </a:p>
          <a:p>
            <a:pPr algn="l"/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2023-03-14: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med GPTv4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lansert</a:t>
            </a:r>
            <a:endParaRPr lang="en-US" sz="1512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2023-03-15: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Midjourney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v5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lansert</a:t>
            </a:r>
            <a:endParaRPr lang="en-US" sz="1512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2023-03-16: 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365 Copilot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introdusert</a:t>
            </a:r>
            <a:endParaRPr lang="en-US" sz="1512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2023-03-21: 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GPTv4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Azure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OpenAI-tjenester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Google Bard (Preview)</a:t>
            </a:r>
          </a:p>
          <a:p>
            <a:pPr algn="l"/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2023-03-23: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-plugins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annonsert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Bing Search Image </a:t>
            </a:r>
          </a:p>
          <a:p>
            <a:pPr algn="l"/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2023-03-30: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BloombergGPT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annonsert</a:t>
            </a:r>
            <a:endParaRPr lang="en-US" sz="1512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2023-04-12: 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Dolly 2.0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lansert</a:t>
            </a:r>
            <a:endParaRPr lang="en-US" sz="1512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2023-04-14: 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AWS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CodeWhisperer</a:t>
            </a:r>
            <a:endParaRPr lang="en-US" sz="1512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2023-04-19: 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NVIDIA –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tekst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til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-video</a:t>
            </a:r>
          </a:p>
          <a:p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2023-05-10: 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365 Copilot –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Utvidet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Preview</a:t>
            </a:r>
          </a:p>
          <a:p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2023-05-11: 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I/O (Bard,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Søk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Bildesøk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2023-05-15: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tilgjengeligjør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plugins in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</a:t>
            </a:r>
            <a:endParaRPr lang="en-US" sz="1512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2023-06-13: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Functions </a:t>
            </a:r>
          </a:p>
          <a:p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2023-07-06: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v4 API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tilgjengelig</a:t>
            </a:r>
            <a:endParaRPr lang="en-US" sz="1512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2023-07-16: 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Bard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tilgjengelig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 Norge</a:t>
            </a:r>
          </a:p>
          <a:p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2023-07-18: 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LLaMa2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Lansert</a:t>
            </a:r>
            <a:endParaRPr lang="en-US" sz="1512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2023-08-15: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RuterGPT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Lansert</a:t>
            </a:r>
            <a:endParaRPr lang="en-US" sz="1512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512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2023-10-17: 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 supporter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på</a:t>
            </a:r>
            <a:r>
              <a:rPr lang="en-US" sz="1512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Azure </a:t>
            </a:r>
            <a:r>
              <a:rPr lang="en-US" sz="1512" dirty="0" err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</a:t>
            </a:r>
            <a:endParaRPr lang="en-US" sz="1512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512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512" dirty="0">
              <a:solidFill>
                <a:schemeClr val="tx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id="{3A33369F-752F-257A-FEFD-C924BD343531}"/>
              </a:ext>
            </a:extLst>
          </p:cNvPr>
          <p:cNvSpPr/>
          <p:nvPr/>
        </p:nvSpPr>
        <p:spPr>
          <a:xfrm>
            <a:off x="665849" y="2764783"/>
            <a:ext cx="4011735" cy="125406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</a:rPr>
              <a:t>Alle de store leverandørene integrerer språkmodeller inn i sitt økosystem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58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E3978D-3728-8D85-C41A-1CEF12BA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109" y="372017"/>
            <a:ext cx="10566286" cy="1192376"/>
          </a:xfrm>
        </p:spPr>
        <p:txBody>
          <a:bodyPr>
            <a:normAutofit/>
          </a:bodyPr>
          <a:lstStyle/>
          <a:p>
            <a:pPr algn="ctr"/>
            <a:r>
              <a:rPr lang="nb-NO" sz="4800" dirty="0"/>
              <a:t>Hvorfor er himmelen (blå)</a:t>
            </a: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D9CDB3-8CDD-30D7-62E2-4CF0A5136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23" y="2127197"/>
            <a:ext cx="3999022" cy="23796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EB4F21-E324-6334-7B91-08D9DAB83F3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715432" y="2284594"/>
            <a:ext cx="6580836" cy="1629174"/>
          </a:xfrm>
        </p:spPr>
      </p:pic>
      <p:sp>
        <p:nvSpPr>
          <p:cNvPr id="2" name="Rectangle: Rounded Corners 8">
            <a:extLst>
              <a:ext uri="{FF2B5EF4-FFF2-40B4-BE49-F238E27FC236}">
                <a16:creationId xmlns:a16="http://schemas.microsoft.com/office/drawing/2014/main" id="{971A83DF-07CA-36EB-1731-7B40D37F51AE}"/>
              </a:ext>
            </a:extLst>
          </p:cNvPr>
          <p:cNvSpPr/>
          <p:nvPr/>
        </p:nvSpPr>
        <p:spPr>
          <a:xfrm>
            <a:off x="891103" y="4705394"/>
            <a:ext cx="4709797" cy="99441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800" b="1">
                <a:solidFill>
                  <a:schemeClr val="bg1"/>
                </a:solidFill>
              </a:rPr>
              <a:t>Leter etter Relasjoner mellom ord, kontekst og betydninger </a:t>
            </a:r>
            <a:endParaRPr lang="en-US" sz="2800" b="1">
              <a:solidFill>
                <a:schemeClr val="bg1"/>
              </a:solidFill>
            </a:endParaRPr>
          </a:p>
        </p:txBody>
      </p:sp>
      <p:sp>
        <p:nvSpPr>
          <p:cNvPr id="4" name="Rectangle: Rounded Corners 8">
            <a:extLst>
              <a:ext uri="{FF2B5EF4-FFF2-40B4-BE49-F238E27FC236}">
                <a16:creationId xmlns:a16="http://schemas.microsoft.com/office/drawing/2014/main" id="{D9F3EC21-97E1-0D80-6C67-F7DFEE6A625A}"/>
              </a:ext>
            </a:extLst>
          </p:cNvPr>
          <p:cNvSpPr/>
          <p:nvPr/>
        </p:nvSpPr>
        <p:spPr>
          <a:xfrm>
            <a:off x="5873298" y="4705393"/>
            <a:ext cx="4214223" cy="99441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02" tIns="43201" rIns="86402" bIns="4320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800" b="1">
                <a:solidFill>
                  <a:schemeClr val="bg1"/>
                </a:solidFill>
              </a:rPr>
              <a:t>Henter ut semantikken</a:t>
            </a:r>
            <a:endParaRPr lang="en-US" sz="2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86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theme/theme1.xml><?xml version="1.0" encoding="utf-8"?>
<a:theme xmlns:a="http://schemas.openxmlformats.org/drawingml/2006/main" name="MVP-Dagen 2022 (Lys)">
  <a:themeElements>
    <a:clrScheme name="Cathrine - Azure Blue">
      <a:dk1>
        <a:sysClr val="windowText" lastClr="000000"/>
      </a:dk1>
      <a:lt1>
        <a:sysClr val="window" lastClr="FFFFFF"/>
      </a:lt1>
      <a:dk2>
        <a:srgbClr val="999999"/>
      </a:dk2>
      <a:lt2>
        <a:srgbClr val="EEEEEE"/>
      </a:lt2>
      <a:accent1>
        <a:srgbClr val="0078D4"/>
      </a:accent1>
      <a:accent2>
        <a:srgbClr val="005BA1"/>
      </a:accent2>
      <a:accent3>
        <a:srgbClr val="002D50"/>
      </a:accent3>
      <a:accent4>
        <a:srgbClr val="50E6FF"/>
      </a:accent4>
      <a:accent5>
        <a:srgbClr val="00B9D8"/>
      </a:accent5>
      <a:accent6>
        <a:srgbClr val="198AB3"/>
      </a:accent6>
      <a:hlink>
        <a:srgbClr val="980249"/>
      </a:hlink>
      <a:folHlink>
        <a:srgbClr val="7030A0"/>
      </a:folHlink>
    </a:clrScheme>
    <a:fontScheme name="MVP-Dagen 2022 (Maven Pro)">
      <a:majorFont>
        <a:latin typeface="Maven Pro"/>
        <a:ea typeface=""/>
        <a:cs typeface=""/>
      </a:majorFont>
      <a:minorFont>
        <a:latin typeface="Maven Pro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 anchorCtr="0">
        <a:noAutofit/>
      </a:bodyPr>
      <a:lstStyle>
        <a:defPPr algn="ctr">
          <a:defRPr sz="3000" b="1" spc="-47" dirty="0">
            <a:ln w="3175">
              <a:noFill/>
            </a:ln>
            <a:solidFill>
              <a:srgbClr val="3999C6"/>
            </a:solidFill>
            <a:latin typeface="Roboto"/>
            <a:cs typeface="Segoe UI" pitchFamily="34" charset="0"/>
          </a:defRPr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F02A08A-86D9-4C0E-AFF8-4C22D3F4D306}" vid="{60EE8797-5163-4392-87FE-22695B3D6A1D}"/>
    </a:ext>
  </a:extLst>
</a:theme>
</file>

<file path=ppt/theme/theme2.xml><?xml version="1.0" encoding="utf-8"?>
<a:theme xmlns:a="http://schemas.openxmlformats.org/drawingml/2006/main" name="1_MVP-Dagen 2022 (Lys)">
  <a:themeElements>
    <a:clrScheme name="Cathrine - Azure Blue">
      <a:dk1>
        <a:sysClr val="windowText" lastClr="000000"/>
      </a:dk1>
      <a:lt1>
        <a:sysClr val="window" lastClr="FFFFFF"/>
      </a:lt1>
      <a:dk2>
        <a:srgbClr val="999999"/>
      </a:dk2>
      <a:lt2>
        <a:srgbClr val="EEEEEE"/>
      </a:lt2>
      <a:accent1>
        <a:srgbClr val="0078D4"/>
      </a:accent1>
      <a:accent2>
        <a:srgbClr val="005BA1"/>
      </a:accent2>
      <a:accent3>
        <a:srgbClr val="002D50"/>
      </a:accent3>
      <a:accent4>
        <a:srgbClr val="50E6FF"/>
      </a:accent4>
      <a:accent5>
        <a:srgbClr val="00B9D8"/>
      </a:accent5>
      <a:accent6>
        <a:srgbClr val="198AB3"/>
      </a:accent6>
      <a:hlink>
        <a:srgbClr val="980249"/>
      </a:hlink>
      <a:folHlink>
        <a:srgbClr val="7030A0"/>
      </a:folHlink>
    </a:clrScheme>
    <a:fontScheme name="MVP-Dagen 2022 (Maven Pro)">
      <a:majorFont>
        <a:latin typeface="Maven Pro"/>
        <a:ea typeface=""/>
        <a:cs typeface=""/>
      </a:majorFont>
      <a:minorFont>
        <a:latin typeface="Maven Pro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 anchorCtr="0">
        <a:noAutofit/>
      </a:bodyPr>
      <a:lstStyle>
        <a:defPPr algn="ctr">
          <a:defRPr sz="3000" b="1" spc="-47" dirty="0">
            <a:ln w="3175">
              <a:noFill/>
            </a:ln>
            <a:solidFill>
              <a:srgbClr val="3999C6"/>
            </a:solidFill>
            <a:latin typeface="Roboto"/>
            <a:cs typeface="Segoe UI" pitchFamily="34" charset="0"/>
          </a:defRPr>
        </a:defPPr>
      </a:lst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F02A08A-86D9-4C0E-AFF8-4C22D3F4D306}" vid="{9A80D9F1-78AD-4C87-9459-503E84BC3CC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3373C3D986D5429C00DDF27D411CD5" ma:contentTypeVersion="12" ma:contentTypeDescription="Create a new document." ma:contentTypeScope="" ma:versionID="37704f42eeba269ea37e07bee7926715">
  <xsd:schema xmlns:xsd="http://www.w3.org/2001/XMLSchema" xmlns:xs="http://www.w3.org/2001/XMLSchema" xmlns:p="http://schemas.microsoft.com/office/2006/metadata/properties" xmlns:ns2="baeb364c-3e33-449a-8aba-23b2e2bd5e45" xmlns:ns3="00cbfe33-7ba0-43ac-9bcd-9f7fcc7cdc2e" targetNamespace="http://schemas.microsoft.com/office/2006/metadata/properties" ma:root="true" ma:fieldsID="a37615fced9436da0e49230683aee77a" ns2:_="" ns3:_="">
    <xsd:import namespace="baeb364c-3e33-449a-8aba-23b2e2bd5e45"/>
    <xsd:import namespace="00cbfe33-7ba0-43ac-9bcd-9f7fcc7cdc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eb364c-3e33-449a-8aba-23b2e2bd5e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9a67c07f-dccb-43db-a12a-df4e5df6847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cbfe33-7ba0-43ac-9bcd-9f7fcc7cdc2e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00cbcd83-3070-4b1e-9b0b-70dfa2afeed6}" ma:internalName="TaxCatchAll" ma:showField="CatchAllData" ma:web="00cbfe33-7ba0-43ac-9bcd-9f7fcc7cdc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aeb364c-3e33-449a-8aba-23b2e2bd5e45">
      <Terms xmlns="http://schemas.microsoft.com/office/infopath/2007/PartnerControls"/>
    </lcf76f155ced4ddcb4097134ff3c332f>
    <TaxCatchAll xmlns="00cbfe33-7ba0-43ac-9bcd-9f7fcc7cdc2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D5CDF1-963B-4506-996E-E68B5F71C333}">
  <ds:schemaRefs>
    <ds:schemaRef ds:uri="00cbfe33-7ba0-43ac-9bcd-9f7fcc7cdc2e"/>
    <ds:schemaRef ds:uri="baeb364c-3e33-449a-8aba-23b2e2bd5e4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70A5C9C-F787-46C2-99C1-3D9A52451E1E}">
  <ds:schemaRefs>
    <ds:schemaRef ds:uri="baeb364c-3e33-449a-8aba-23b2e2bd5e45"/>
    <ds:schemaRef ds:uri="http://www.w3.org/XML/1998/namespace"/>
    <ds:schemaRef ds:uri="http://purl.org/dc/elements/1.1/"/>
    <ds:schemaRef ds:uri="00cbfe33-7ba0-43ac-9bcd-9f7fcc7cdc2e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CCC584D-4F54-433C-9A7D-685204827F2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88f9a71-52c2-4e53-a05f-9ff8c0cb34c4}" enabled="1" method="Standard" siteId="{643d5e93-b1a8-4371-aaf1-2efa611da673}" contentBits="0" removed="0"/>
  <clbl:label id="{5fae8262-b78e-4366-8929-a5d6aac95320}" enabled="1" method="Standard" siteId="{cf36141c-ddd7-45a7-b073-111f66d0b30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MVP-Dagen 2022 (Lys)</Template>
  <TotalTime>3388</TotalTime>
  <Words>2401</Words>
  <Application>Microsoft Macintosh PowerPoint</Application>
  <PresentationFormat>Egendefinert</PresentationFormat>
  <Paragraphs>424</Paragraphs>
  <Slides>49</Slides>
  <Notes>5</Notes>
  <HiddenSlides>0</HiddenSlides>
  <MMClips>0</MMClips>
  <ScaleCrop>false</ScaleCrop>
  <HeadingPairs>
    <vt:vector size="6" baseType="variant">
      <vt:variant>
        <vt:lpstr>Brukte skrifter</vt:lpstr>
      </vt:variant>
      <vt:variant>
        <vt:i4>10</vt:i4>
      </vt:variant>
      <vt:variant>
        <vt:lpstr>Tema</vt:lpstr>
      </vt:variant>
      <vt:variant>
        <vt:i4>2</vt:i4>
      </vt:variant>
      <vt:variant>
        <vt:lpstr>Lysbildetitler</vt:lpstr>
      </vt:variant>
      <vt:variant>
        <vt:i4>49</vt:i4>
      </vt:variant>
    </vt:vector>
  </HeadingPairs>
  <TitlesOfParts>
    <vt:vector size="61" baseType="lpstr">
      <vt:lpstr>Arial</vt:lpstr>
      <vt:lpstr>Arial</vt:lpstr>
      <vt:lpstr>Calibri</vt:lpstr>
      <vt:lpstr>Consolas</vt:lpstr>
      <vt:lpstr>Fira Sans Light</vt:lpstr>
      <vt:lpstr>inherit</vt:lpstr>
      <vt:lpstr>Maven Pro</vt:lpstr>
      <vt:lpstr>Maven Pro Black</vt:lpstr>
      <vt:lpstr>Roboto</vt:lpstr>
      <vt:lpstr>Tahoma</vt:lpstr>
      <vt:lpstr>MVP-Dagen 2022 (Lys)</vt:lpstr>
      <vt:lpstr>1_MVP-Dagen 2022 (Lys)</vt:lpstr>
      <vt:lpstr>Hvordan bruke OpenAI mot interne datakilder og gjøre informasjon enklere tilgjengelig?   </vt:lpstr>
      <vt:lpstr>Litt om Marius</vt:lpstr>
      <vt:lpstr>PowerPoint-presentasjon</vt:lpstr>
      <vt:lpstr>PowerPoint-presentasjon</vt:lpstr>
      <vt:lpstr>Litt bakteppe rundt bruk av språkmodeller</vt:lpstr>
      <vt:lpstr>Bildegjenkjenning og GPT-V</vt:lpstr>
      <vt:lpstr>Bildegjenkjenning og GPT-V</vt:lpstr>
      <vt:lpstr>Tidslinje rundt LLM og andre innovasjoer</vt:lpstr>
      <vt:lpstr>Hvorfor er himmelen (blå)</vt:lpstr>
      <vt:lpstr>PowerPoint-presentasjon</vt:lpstr>
      <vt:lpstr>GPT og Functions</vt:lpstr>
      <vt:lpstr>API Bruk – m/Python</vt:lpstr>
      <vt:lpstr>PowerPoint-presentasjon</vt:lpstr>
      <vt:lpstr>PowerPoint-presentasjon</vt:lpstr>
      <vt:lpstr>Automatisk generering av dokumentasjon</vt:lpstr>
      <vt:lpstr>PowerPoint-presentasjon</vt:lpstr>
      <vt:lpstr>PowerPoint-presentasjon</vt:lpstr>
      <vt:lpstr>Hva med sikkerheten rundt bruk av GPT? </vt:lpstr>
      <vt:lpstr>PowerPoint-presentasjon</vt:lpstr>
      <vt:lpstr>Norske alternativer?</vt:lpstr>
      <vt:lpstr>Kan vi trene språkmodeller med våre egne data?</vt:lpstr>
      <vt:lpstr>RAG (Retrieval Augmented Generation) </vt:lpstr>
      <vt:lpstr>Vector databaser og semantisk søk</vt:lpstr>
      <vt:lpstr>Fine-tuning</vt:lpstr>
      <vt:lpstr>Eksempel løsning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Andre integrasjoner og LLM funksjoner</vt:lpstr>
      <vt:lpstr>Demo – Tabletalker </vt:lpstr>
      <vt:lpstr>Microsoft Copilot</vt:lpstr>
      <vt:lpstr>Hvordan funker det?</vt:lpstr>
      <vt:lpstr>Integrasjonsmuligheter mot 3.Parts datakilder</vt:lpstr>
      <vt:lpstr>Data indeksering og 3.parts datakilder</vt:lpstr>
      <vt:lpstr>Mulighetene fremover! </vt:lpstr>
      <vt:lpstr>Tabletalker og andre snacks</vt:lpstr>
      <vt:lpstr>PowerPoint-presentasjon</vt:lpstr>
      <vt:lpstr>SIEM integrasjon</vt:lpstr>
      <vt:lpstr>Hvordan ligger Microsoft an i forhold til de andre?</vt:lpstr>
      <vt:lpstr>Hvordan ligger Microsoft an i forhold til de andre?</vt:lpstr>
      <vt:lpstr>Andre interessante tillegg</vt:lpstr>
      <vt:lpstr>Og noen til....</vt:lpstr>
      <vt:lpstr>PowerPoint-presentasjon</vt:lpstr>
      <vt:lpstr>PowerPoint-presentasjon</vt:lpstr>
      <vt:lpstr>PowerPoint-presentasjon</vt:lpstr>
      <vt:lpstr>PowerPoint-presentasjon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Hvordan bruke OpenAI mot interne datakilder og gjøre informasjon enklere tilgjengelig? </dc:title>
  <dc:creator>SANDBU Marius</dc:creator>
  <cp:lastModifiedBy>SANDBU Marius</cp:lastModifiedBy>
  <cp:revision>2</cp:revision>
  <dcterms:created xsi:type="dcterms:W3CDTF">2023-10-22T20:05:24Z</dcterms:created>
  <dcterms:modified xsi:type="dcterms:W3CDTF">2023-10-25T05:40:33Z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0x010100F03373C3D986D5429C00DDF27D411CD5</vt:lpwstr>
  </property>
  <property fmtid="{D5CDD505-2E9C-101B-9397-08002B2CF9AE}" pid="3" name="MediaServiceImageTags">
    <vt:lpwstr/>
  </property>
  <property fmtid="{D5CDD505-2E9C-101B-9397-08002B2CF9AE}" pid="4" name="MSIP_Label_c5e6e129-f928-4a05-ae32-d838f6b21bdd_Enabled">
    <vt:lpwstr>true</vt:lpwstr>
  </property>
  <property fmtid="{D5CDD505-2E9C-101B-9397-08002B2CF9AE}" pid="5" name="MSIP_Label_c5e6e129-f928-4a05-ae32-d838f6b21bdd_SetDate">
    <vt:lpwstr>2023-10-22T20:26:37Z</vt:lpwstr>
  </property>
  <property fmtid="{D5CDD505-2E9C-101B-9397-08002B2CF9AE}" pid="6" name="MSIP_Label_c5e6e129-f928-4a05-ae32-d838f6b21bdd_Method">
    <vt:lpwstr>Standard</vt:lpwstr>
  </property>
  <property fmtid="{D5CDD505-2E9C-101B-9397-08002B2CF9AE}" pid="7" name="MSIP_Label_c5e6e129-f928-4a05-ae32-d838f6b21bdd_Name">
    <vt:lpwstr>EN Restricted use</vt:lpwstr>
  </property>
  <property fmtid="{D5CDD505-2E9C-101B-9397-08002B2CF9AE}" pid="8" name="MSIP_Label_c5e6e129-f928-4a05-ae32-d838f6b21bdd_SiteId">
    <vt:lpwstr>8b87af7d-8647-4dc7-8df4-5f69a2011bb5</vt:lpwstr>
  </property>
  <property fmtid="{D5CDD505-2E9C-101B-9397-08002B2CF9AE}" pid="9" name="MSIP_Label_c5e6e129-f928-4a05-ae32-d838f6b21bdd_ActionId">
    <vt:lpwstr>45d98ab4-1617-4120-8c57-435b72fe5511</vt:lpwstr>
  </property>
  <property fmtid="{D5CDD505-2E9C-101B-9397-08002B2CF9AE}" pid="10" name="MSIP_Label_c5e6e129-f928-4a05-ae32-d838f6b21bdd_ContentBits">
    <vt:lpwstr>3</vt:lpwstr>
  </property>
  <property fmtid="{D5CDD505-2E9C-101B-9397-08002B2CF9AE}" pid="11" name="ClassificationContentMarkingFooterLocations">
    <vt:lpwstr>MVP-Dagen 2022 (Lys):6\1_MVP-Dagen 2022 (Lys):5</vt:lpwstr>
  </property>
  <property fmtid="{D5CDD505-2E9C-101B-9397-08002B2CF9AE}" pid="12" name="ClassificationContentMarkingFooterText">
    <vt:lpwstr>C2 - Restricted use </vt:lpwstr>
  </property>
</Properties>
</file>